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4"/>
  </p:sldMasterIdLst>
  <p:notesMasterIdLst>
    <p:notesMasterId r:id="rId42"/>
  </p:notesMasterIdLst>
  <p:handoutMasterIdLst>
    <p:handoutMasterId r:id="rId43"/>
  </p:handoutMasterIdLst>
  <p:sldIdLst>
    <p:sldId id="257" r:id="rId5"/>
    <p:sldId id="378" r:id="rId6"/>
    <p:sldId id="406" r:id="rId7"/>
    <p:sldId id="408" r:id="rId8"/>
    <p:sldId id="340" r:id="rId9"/>
    <p:sldId id="339" r:id="rId10"/>
    <p:sldId id="341" r:id="rId11"/>
    <p:sldId id="291" r:id="rId12"/>
    <p:sldId id="307" r:id="rId13"/>
    <p:sldId id="308" r:id="rId14"/>
    <p:sldId id="318" r:id="rId15"/>
    <p:sldId id="327" r:id="rId16"/>
    <p:sldId id="328" r:id="rId17"/>
    <p:sldId id="329" r:id="rId18"/>
    <p:sldId id="330" r:id="rId19"/>
    <p:sldId id="331" r:id="rId20"/>
    <p:sldId id="332" r:id="rId21"/>
    <p:sldId id="333" r:id="rId22"/>
    <p:sldId id="335" r:id="rId23"/>
    <p:sldId id="343" r:id="rId24"/>
    <p:sldId id="292" r:id="rId25"/>
    <p:sldId id="319" r:id="rId26"/>
    <p:sldId id="321" r:id="rId27"/>
    <p:sldId id="293" r:id="rId28"/>
    <p:sldId id="298" r:id="rId29"/>
    <p:sldId id="295" r:id="rId30"/>
    <p:sldId id="309" r:id="rId31"/>
    <p:sldId id="322" r:id="rId32"/>
    <p:sldId id="323" r:id="rId33"/>
    <p:sldId id="320" r:id="rId34"/>
    <p:sldId id="294" r:id="rId35"/>
    <p:sldId id="310" r:id="rId36"/>
    <p:sldId id="311" r:id="rId37"/>
    <p:sldId id="312" r:id="rId38"/>
    <p:sldId id="336" r:id="rId39"/>
    <p:sldId id="337" r:id="rId40"/>
    <p:sldId id="386" r:id="rId41"/>
  </p:sldIdLst>
  <p:sldSz cx="24384000" cy="13716000"/>
  <p:notesSz cx="7010400" cy="92964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1828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-150" normalizeH="0" baseline="0">
        <a:ln>
          <a:noFill/>
        </a:ln>
        <a:solidFill>
          <a:srgbClr val="535353"/>
        </a:solidFill>
        <a:effectLst/>
        <a:uFillTx/>
        <a:latin typeface="Open Sans Light"/>
        <a:ea typeface="Open Sans Light"/>
        <a:cs typeface="Open Sans Light"/>
        <a:sym typeface="Open Sans Light"/>
      </a:defRPr>
    </a:lvl1pPr>
    <a:lvl2pPr marL="0" marR="0" indent="457200" algn="l" defTabSz="1828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-150" normalizeH="0" baseline="0">
        <a:ln>
          <a:noFill/>
        </a:ln>
        <a:solidFill>
          <a:srgbClr val="535353"/>
        </a:solidFill>
        <a:effectLst/>
        <a:uFillTx/>
        <a:latin typeface="Open Sans Light"/>
        <a:ea typeface="Open Sans Light"/>
        <a:cs typeface="Open Sans Light"/>
        <a:sym typeface="Open Sans Light"/>
      </a:defRPr>
    </a:lvl2pPr>
    <a:lvl3pPr marL="0" marR="0" indent="914400" algn="l" defTabSz="1828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-150" normalizeH="0" baseline="0">
        <a:ln>
          <a:noFill/>
        </a:ln>
        <a:solidFill>
          <a:srgbClr val="535353"/>
        </a:solidFill>
        <a:effectLst/>
        <a:uFillTx/>
        <a:latin typeface="Open Sans Light"/>
        <a:ea typeface="Open Sans Light"/>
        <a:cs typeface="Open Sans Light"/>
        <a:sym typeface="Open Sans Light"/>
      </a:defRPr>
    </a:lvl3pPr>
    <a:lvl4pPr marL="0" marR="0" indent="1371600" algn="l" defTabSz="1828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-150" normalizeH="0" baseline="0">
        <a:ln>
          <a:noFill/>
        </a:ln>
        <a:solidFill>
          <a:srgbClr val="535353"/>
        </a:solidFill>
        <a:effectLst/>
        <a:uFillTx/>
        <a:latin typeface="Open Sans Light"/>
        <a:ea typeface="Open Sans Light"/>
        <a:cs typeface="Open Sans Light"/>
        <a:sym typeface="Open Sans Light"/>
      </a:defRPr>
    </a:lvl4pPr>
    <a:lvl5pPr marL="0" marR="0" indent="1828800" algn="l" defTabSz="1828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-150" normalizeH="0" baseline="0">
        <a:ln>
          <a:noFill/>
        </a:ln>
        <a:solidFill>
          <a:srgbClr val="535353"/>
        </a:solidFill>
        <a:effectLst/>
        <a:uFillTx/>
        <a:latin typeface="Open Sans Light"/>
        <a:ea typeface="Open Sans Light"/>
        <a:cs typeface="Open Sans Light"/>
        <a:sym typeface="Open Sans Light"/>
      </a:defRPr>
    </a:lvl5pPr>
    <a:lvl6pPr marL="0" marR="0" indent="2286000" algn="l" defTabSz="1828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-150" normalizeH="0" baseline="0">
        <a:ln>
          <a:noFill/>
        </a:ln>
        <a:solidFill>
          <a:srgbClr val="535353"/>
        </a:solidFill>
        <a:effectLst/>
        <a:uFillTx/>
        <a:latin typeface="Open Sans Light"/>
        <a:ea typeface="Open Sans Light"/>
        <a:cs typeface="Open Sans Light"/>
        <a:sym typeface="Open Sans Light"/>
      </a:defRPr>
    </a:lvl6pPr>
    <a:lvl7pPr marL="0" marR="0" indent="2743200" algn="l" defTabSz="1828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-150" normalizeH="0" baseline="0">
        <a:ln>
          <a:noFill/>
        </a:ln>
        <a:solidFill>
          <a:srgbClr val="535353"/>
        </a:solidFill>
        <a:effectLst/>
        <a:uFillTx/>
        <a:latin typeface="Open Sans Light"/>
        <a:ea typeface="Open Sans Light"/>
        <a:cs typeface="Open Sans Light"/>
        <a:sym typeface="Open Sans Light"/>
      </a:defRPr>
    </a:lvl7pPr>
    <a:lvl8pPr marL="0" marR="0" indent="3200400" algn="l" defTabSz="1828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-150" normalizeH="0" baseline="0">
        <a:ln>
          <a:noFill/>
        </a:ln>
        <a:solidFill>
          <a:srgbClr val="535353"/>
        </a:solidFill>
        <a:effectLst/>
        <a:uFillTx/>
        <a:latin typeface="Open Sans Light"/>
        <a:ea typeface="Open Sans Light"/>
        <a:cs typeface="Open Sans Light"/>
        <a:sym typeface="Open Sans Light"/>
      </a:defRPr>
    </a:lvl8pPr>
    <a:lvl9pPr marL="0" marR="0" indent="3657600" algn="l" defTabSz="1828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-150" normalizeH="0" baseline="0">
        <a:ln>
          <a:noFill/>
        </a:ln>
        <a:solidFill>
          <a:srgbClr val="535353"/>
        </a:solidFill>
        <a:effectLst/>
        <a:uFillTx/>
        <a:latin typeface="Open Sans Light"/>
        <a:ea typeface="Open Sans Light"/>
        <a:cs typeface="Open Sans Light"/>
        <a:sym typeface="Open Sans Light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carena Durán Campos" initials="MDC" lastIdx="1" clrIdx="0">
    <p:extLst>
      <p:ext uri="{19B8F6BF-5375-455C-9EA6-DF929625EA0E}">
        <p15:presenceInfo xmlns:p15="http://schemas.microsoft.com/office/powerpoint/2012/main" userId="S-1-5-21-1538672992-175319928-926709054-144266" providerId="AD"/>
      </p:ext>
    </p:extLst>
  </p:cmAuthor>
  <p:cmAuthor id="2" name="Catherine Díaz Olivos" initials="CDO" lastIdx="6" clrIdx="1">
    <p:extLst>
      <p:ext uri="{19B8F6BF-5375-455C-9EA6-DF929625EA0E}">
        <p15:presenceInfo xmlns:p15="http://schemas.microsoft.com/office/powerpoint/2012/main" userId="S-1-5-21-1538672992-175319928-926709054-182580" providerId="AD"/>
      </p:ext>
    </p:extLst>
  </p:cmAuthor>
  <p:cmAuthor id="3" name="Karin Quiroga" initials="KQ" lastIdx="4" clrIdx="2">
    <p:extLst>
      <p:ext uri="{19B8F6BF-5375-455C-9EA6-DF929625EA0E}">
        <p15:presenceInfo xmlns:p15="http://schemas.microsoft.com/office/powerpoint/2012/main" userId="af065b74602da40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FFCDCD"/>
    <a:srgbClr val="DF24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8F44A2F1-9E1F-4B54-A3A2-5F16C0AD49E2}" styleName="">
    <a:tblBg/>
    <a:wholeTbl>
      <a:tcTxStyle b="off" i="off">
        <a:font>
          <a:latin typeface="Open Sans Light"/>
          <a:ea typeface="Open Sans Light"/>
          <a:cs typeface="Open Sans Light"/>
        </a:font>
        <a:srgbClr val="000000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BEBEB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762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762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F2427"/>
          </a:solidFill>
        </a:fill>
      </a:tcStyle>
    </a:firstRow>
  </a:tblStyle>
  <a:tblStyle styleId="{5940675A-B579-460E-94D1-54222C63F5DA}" styleName="Sin estilo, cuadrícula de la tab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CAF9ED-07DC-4A11-8D7F-57B35C25682E}" styleName="Estilo medio 1 - Énfasis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F2DE63D5-997A-4646-A377-4702673A728D}" styleName="Estilo claro 2 - Acento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F5AB1C69-6EDB-4FF4-983F-18BD219EF322}" styleName="Estilo medio 2 - Énfasis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Estilo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A107856-5554-42FB-B03E-39F5DBC370BA}" styleName="Estilo medio 4 - Énfasis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33" autoAdjust="0"/>
    <p:restoredTop sz="90018" autoAdjust="0"/>
  </p:normalViewPr>
  <p:slideViewPr>
    <p:cSldViewPr snapToGrid="0">
      <p:cViewPr varScale="1">
        <p:scale>
          <a:sx n="35" d="100"/>
          <a:sy n="35" d="100"/>
        </p:scale>
        <p:origin x="480" y="6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153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notesMaster" Target="notesMasters/notesMaster1.xml"/><Relationship Id="rId47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handoutMaster" Target="handoutMasters/handoutMaster1.xml"/><Relationship Id="rId48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970338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99191C-A903-4F41-94D2-A5708B276DA4}" type="datetimeFigureOut">
              <a:rPr lang="es-CL" smtClean="0"/>
              <a:t>06-09-2021</a:t>
            </a:fld>
            <a:endParaRPr lang="es-CL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970338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0BC4F1-7D0C-4599-854A-B34AC233B5FF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45396853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</p:spPr>
        <p:txBody>
          <a:bodyPr lIns="93177" tIns="46589" rIns="93177" bIns="46589"/>
          <a:lstStyle/>
          <a:p>
            <a:endParaRPr/>
          </a:p>
        </p:txBody>
      </p:sp>
      <p:sp>
        <p:nvSpPr>
          <p:cNvPr id="148" name="Shape 148"/>
          <p:cNvSpPr>
            <a:spLocks noGrp="1"/>
          </p:cNvSpPr>
          <p:nvPr>
            <p:ph type="body" sz="quarter" idx="1"/>
          </p:nvPr>
        </p:nvSpPr>
        <p:spPr>
          <a:xfrm>
            <a:off x="934720" y="4415790"/>
            <a:ext cx="5140960" cy="4183380"/>
          </a:xfrm>
          <a:prstGeom prst="rect">
            <a:avLst/>
          </a:prstGeom>
        </p:spPr>
        <p:txBody>
          <a:bodyPr lIns="93177" tIns="46589" rIns="93177" bIns="46589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89729562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1828800" latinLnBrk="0">
      <a:defRPr sz="2400">
        <a:latin typeface="+mn-lt"/>
        <a:ea typeface="+mn-ea"/>
        <a:cs typeface="+mn-cs"/>
        <a:sym typeface="Open Sans"/>
      </a:defRPr>
    </a:lvl1pPr>
    <a:lvl2pPr indent="228600" defTabSz="1828800" latinLnBrk="0">
      <a:defRPr sz="2400">
        <a:latin typeface="+mn-lt"/>
        <a:ea typeface="+mn-ea"/>
        <a:cs typeface="+mn-cs"/>
        <a:sym typeface="Open Sans"/>
      </a:defRPr>
    </a:lvl2pPr>
    <a:lvl3pPr indent="457200" defTabSz="1828800" latinLnBrk="0">
      <a:defRPr sz="2400">
        <a:latin typeface="+mn-lt"/>
        <a:ea typeface="+mn-ea"/>
        <a:cs typeface="+mn-cs"/>
        <a:sym typeface="Open Sans"/>
      </a:defRPr>
    </a:lvl3pPr>
    <a:lvl4pPr indent="685800" defTabSz="1828800" latinLnBrk="0">
      <a:defRPr sz="2400">
        <a:latin typeface="+mn-lt"/>
        <a:ea typeface="+mn-ea"/>
        <a:cs typeface="+mn-cs"/>
        <a:sym typeface="Open Sans"/>
      </a:defRPr>
    </a:lvl4pPr>
    <a:lvl5pPr indent="914400" defTabSz="1828800" latinLnBrk="0">
      <a:defRPr sz="2400">
        <a:latin typeface="+mn-lt"/>
        <a:ea typeface="+mn-ea"/>
        <a:cs typeface="+mn-cs"/>
        <a:sym typeface="Open Sans"/>
      </a:defRPr>
    </a:lvl5pPr>
    <a:lvl6pPr indent="1143000" defTabSz="1828800" latinLnBrk="0">
      <a:defRPr sz="2400">
        <a:latin typeface="+mn-lt"/>
        <a:ea typeface="+mn-ea"/>
        <a:cs typeface="+mn-cs"/>
        <a:sym typeface="Open Sans"/>
      </a:defRPr>
    </a:lvl6pPr>
    <a:lvl7pPr indent="1371600" defTabSz="1828800" latinLnBrk="0">
      <a:defRPr sz="2400">
        <a:latin typeface="+mn-lt"/>
        <a:ea typeface="+mn-ea"/>
        <a:cs typeface="+mn-cs"/>
        <a:sym typeface="Open Sans"/>
      </a:defRPr>
    </a:lvl7pPr>
    <a:lvl8pPr indent="1600200" defTabSz="1828800" latinLnBrk="0">
      <a:defRPr sz="2400">
        <a:latin typeface="+mn-lt"/>
        <a:ea typeface="+mn-ea"/>
        <a:cs typeface="+mn-cs"/>
        <a:sym typeface="Open Sans"/>
      </a:defRPr>
    </a:lvl8pPr>
    <a:lvl9pPr indent="1828800" defTabSz="1828800" latinLnBrk="0">
      <a:defRPr sz="2400">
        <a:latin typeface="+mn-lt"/>
        <a:ea typeface="+mn-ea"/>
        <a:cs typeface="+mn-cs"/>
        <a:sym typeface="Open San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6363947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2211491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9080127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e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jpe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Porta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Logo Universidad INACAP-Hor-1.jpg" descr="Logo Universidad INACAP-Hor-1.jpg"/>
          <p:cNvPicPr>
            <a:picLocks noChangeAspect="1"/>
          </p:cNvPicPr>
          <p:nvPr/>
        </p:nvPicPr>
        <p:blipFill>
          <a:blip r:embed="rId2"/>
          <a:srcRect l="18403" t="43193" r="18403" b="43193"/>
          <a:stretch>
            <a:fillRect/>
          </a:stretch>
        </p:blipFill>
        <p:spPr>
          <a:xfrm>
            <a:off x="6951265" y="2254691"/>
            <a:ext cx="10481342" cy="1270001"/>
          </a:xfrm>
          <a:prstGeom prst="rect">
            <a:avLst/>
          </a:prstGeom>
          <a:ln w="12700">
            <a:miter lim="400000"/>
          </a:ln>
        </p:spPr>
      </p:pic>
      <p:sp>
        <p:nvSpPr>
          <p:cNvPr id="24" name="Rectángulo"/>
          <p:cNvSpPr/>
          <p:nvPr/>
        </p:nvSpPr>
        <p:spPr>
          <a:xfrm>
            <a:off x="5842000" y="2254691"/>
            <a:ext cx="12700000" cy="1270001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63500" tIns="63500" rIns="63500" bIns="63500" numCol="1" anchor="ctr">
            <a:noAutofit/>
          </a:bodyPr>
          <a:lstStyle/>
          <a:p>
            <a:pPr algn="ctr" defTabSz="457200">
              <a:defRPr sz="4000" b="1" spc="0">
                <a:solidFill>
                  <a:srgbClr val="FFFFFF"/>
                </a:solidFill>
                <a:latin typeface="+mn-lt"/>
                <a:ea typeface="+mn-ea"/>
                <a:cs typeface="+mn-cs"/>
                <a:sym typeface="Open Sans"/>
              </a:defRPr>
            </a:pPr>
            <a:endParaRPr/>
          </a:p>
        </p:txBody>
      </p:sp>
      <p:pic>
        <p:nvPicPr>
          <p:cNvPr id="25" name="INACAP_conbajada2.jpeg" descr="INACAP_conbajada2.jpeg"/>
          <p:cNvPicPr>
            <a:picLocks noChangeAspect="1"/>
          </p:cNvPicPr>
          <p:nvPr/>
        </p:nvPicPr>
        <p:blipFill rotWithShape="1">
          <a:blip r:embed="rId3"/>
          <a:srcRect l="53009"/>
          <a:stretch/>
        </p:blipFill>
        <p:spPr>
          <a:xfrm>
            <a:off x="9811784" y="2254691"/>
            <a:ext cx="4760433" cy="1270001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27" name="Imagen 4" descr="Imagen 4"/>
          <p:cNvPicPr>
            <a:picLocks noChangeAspect="1"/>
          </p:cNvPicPr>
          <p:nvPr/>
        </p:nvPicPr>
        <p:blipFill>
          <a:blip r:embed="rId4"/>
          <a:srcRect b="88597"/>
          <a:stretch>
            <a:fillRect/>
          </a:stretch>
        </p:blipFill>
        <p:spPr>
          <a:xfrm>
            <a:off x="0" y="0"/>
            <a:ext cx="24384000" cy="1564008"/>
          </a:xfrm>
          <a:prstGeom prst="rect">
            <a:avLst/>
          </a:prstGeom>
          <a:ln w="12700">
            <a:miter lim="400000"/>
          </a:ln>
        </p:spPr>
      </p:pic>
      <p:sp>
        <p:nvSpPr>
          <p:cNvPr id="28" name="TÍTULO DE LA PRESENTACIÓN"/>
          <p:cNvSpPr txBox="1">
            <a:spLocks noGrp="1"/>
          </p:cNvSpPr>
          <p:nvPr>
            <p:ph type="body" sz="quarter" idx="13"/>
          </p:nvPr>
        </p:nvSpPr>
        <p:spPr>
          <a:xfrm>
            <a:off x="3302000" y="5734619"/>
            <a:ext cx="17780000" cy="1732281"/>
          </a:xfrm>
          <a:prstGeom prst="rect">
            <a:avLst/>
          </a:prstGeom>
        </p:spPr>
        <p:txBody>
          <a:bodyPr anchor="b">
            <a:spAutoFit/>
          </a:bodyPr>
          <a:lstStyle/>
          <a:p>
            <a:pPr marL="0" indent="0" algn="ctr">
              <a:buSzTx/>
              <a:buFontTx/>
              <a:buNone/>
              <a:defRPr sz="9000" spc="-450">
                <a:solidFill>
                  <a:srgbClr val="5E5E5E"/>
                </a:solidFill>
                <a:latin typeface="+mn-lt"/>
                <a:ea typeface="+mn-ea"/>
                <a:cs typeface="+mn-cs"/>
                <a:sym typeface="Open Sans"/>
              </a:defRPr>
            </a:pPr>
            <a:r>
              <a:rPr>
                <a:latin typeface="Open Sans Light"/>
                <a:ea typeface="Open Sans Light"/>
                <a:cs typeface="Open Sans Light"/>
                <a:sym typeface="Open Sans Light"/>
              </a:rPr>
              <a:t>TÍTULO DE LA</a:t>
            </a:r>
            <a:r>
              <a:rPr b="1"/>
              <a:t> PRESENTACIÓN</a:t>
            </a:r>
          </a:p>
        </p:txBody>
      </p:sp>
      <p:sp>
        <p:nvSpPr>
          <p:cNvPr id="29" name="SUBTÍTULO DE LA PRESENTACIÓN"/>
          <p:cNvSpPr txBox="1">
            <a:spLocks noGrp="1"/>
          </p:cNvSpPr>
          <p:nvPr>
            <p:ph type="body" sz="quarter" idx="14"/>
          </p:nvPr>
        </p:nvSpPr>
        <p:spPr>
          <a:xfrm>
            <a:off x="3302000" y="7252400"/>
            <a:ext cx="17780000" cy="72898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SzTx/>
              <a:buFontTx/>
              <a:buNone/>
              <a:defRPr sz="3200" spc="-160"/>
            </a:lvl1pPr>
          </a:lstStyle>
          <a:p>
            <a:r>
              <a:t>SUBTÍTULO DE LA PRESENTACIÓN</a:t>
            </a:r>
          </a:p>
        </p:txBody>
      </p:sp>
      <p:sp>
        <p:nvSpPr>
          <p:cNvPr id="30" name="Mes 2018…"/>
          <p:cNvSpPr txBox="1">
            <a:spLocks noGrp="1"/>
          </p:cNvSpPr>
          <p:nvPr>
            <p:ph type="body" sz="quarter" idx="15"/>
          </p:nvPr>
        </p:nvSpPr>
        <p:spPr>
          <a:xfrm>
            <a:off x="7536646" y="10865732"/>
            <a:ext cx="9310708" cy="12242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ctr">
              <a:buSzTx/>
              <a:buFontTx/>
              <a:buNone/>
            </a:pPr>
            <a:r>
              <a:t>Mes 2018</a:t>
            </a:r>
          </a:p>
          <a:p>
            <a:pPr marL="0" indent="0" algn="ctr">
              <a:buSzTx/>
              <a:buFontTx/>
              <a:buNone/>
            </a:pPr>
            <a:r>
              <a:t>Vicerrectoría de Vinculación con el Medio y Comunicaciones</a:t>
            </a:r>
          </a:p>
        </p:txBody>
      </p:sp>
      <p:pic>
        <p:nvPicPr>
          <p:cNvPr id="31" name="Imagen 4" descr="Imagen 4"/>
          <p:cNvPicPr>
            <a:picLocks noChangeAspect="1"/>
          </p:cNvPicPr>
          <p:nvPr/>
        </p:nvPicPr>
        <p:blipFill>
          <a:blip r:embed="rId4"/>
          <a:srcRect t="97742"/>
          <a:stretch>
            <a:fillRect/>
          </a:stretch>
        </p:blipFill>
        <p:spPr>
          <a:xfrm>
            <a:off x="0" y="13406397"/>
            <a:ext cx="24384000" cy="309603"/>
          </a:xfrm>
          <a:prstGeom prst="rect">
            <a:avLst/>
          </a:prstGeom>
          <a:ln w="12700">
            <a:miter lim="400000"/>
          </a:ln>
        </p:spPr>
      </p:pic>
      <p:sp>
        <p:nvSpPr>
          <p:cNvPr id="32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ítulo de la diapositiva…"/>
          <p:cNvSpPr txBox="1">
            <a:spLocks noGrp="1"/>
          </p:cNvSpPr>
          <p:nvPr>
            <p:ph type="body" sz="quarter" idx="13"/>
          </p:nvPr>
        </p:nvSpPr>
        <p:spPr>
          <a:xfrm>
            <a:off x="1278379" y="1272465"/>
            <a:ext cx="16981241" cy="1922781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indent="0">
              <a:buSzTx/>
              <a:buFontTx/>
              <a:buNone/>
              <a:defRPr sz="6000" spc="-300"/>
            </a:pPr>
            <a:r>
              <a:t>Título de la diapositiva</a:t>
            </a:r>
          </a:p>
          <a:p>
            <a:pPr marL="0" indent="0">
              <a:buSzTx/>
              <a:buFontTx/>
              <a:buNone/>
              <a:defRPr sz="4000" spc="-200"/>
            </a:pPr>
            <a:r>
              <a:t>Subtítulo de la diapositiva</a:t>
            </a:r>
          </a:p>
        </p:txBody>
      </p:sp>
      <p:grpSp>
        <p:nvGrpSpPr>
          <p:cNvPr id="73" name="Grupo"/>
          <p:cNvGrpSpPr/>
          <p:nvPr/>
        </p:nvGrpSpPr>
        <p:grpSpPr>
          <a:xfrm>
            <a:off x="0" y="0"/>
            <a:ext cx="24384000" cy="574931"/>
            <a:chOff x="0" y="0"/>
            <a:chExt cx="24384000" cy="574930"/>
          </a:xfrm>
        </p:grpSpPr>
        <p:pic>
          <p:nvPicPr>
            <p:cNvPr id="71" name="Imagen 4" descr="Imagen 4"/>
            <p:cNvPicPr>
              <a:picLocks noChangeAspect="1"/>
            </p:cNvPicPr>
            <p:nvPr/>
          </p:nvPicPr>
          <p:blipFill>
            <a:blip r:embed="rId2"/>
            <a:srcRect b="96263"/>
            <a:stretch>
              <a:fillRect/>
            </a:stretch>
          </p:blipFill>
          <p:spPr>
            <a:xfrm>
              <a:off x="0" y="0"/>
              <a:ext cx="24384000" cy="51256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72" name="Rectángulo"/>
            <p:cNvSpPr/>
            <p:nvPr/>
          </p:nvSpPr>
          <p:spPr>
            <a:xfrm>
              <a:off x="975290" y="279680"/>
              <a:ext cx="4186137" cy="29525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76" name="Grupo"/>
          <p:cNvGrpSpPr/>
          <p:nvPr/>
        </p:nvGrpSpPr>
        <p:grpSpPr>
          <a:xfrm>
            <a:off x="0" y="12813001"/>
            <a:ext cx="24384000" cy="902999"/>
            <a:chOff x="0" y="0"/>
            <a:chExt cx="24384000" cy="902998"/>
          </a:xfrm>
        </p:grpSpPr>
        <p:pic>
          <p:nvPicPr>
            <p:cNvPr id="74" name="Imagen 4" descr="Imagen 4"/>
            <p:cNvPicPr>
              <a:picLocks noChangeAspect="1"/>
            </p:cNvPicPr>
            <p:nvPr/>
          </p:nvPicPr>
          <p:blipFill>
            <a:blip r:embed="rId2"/>
            <a:srcRect t="93457"/>
            <a:stretch>
              <a:fillRect/>
            </a:stretch>
          </p:blipFill>
          <p:spPr>
            <a:xfrm>
              <a:off x="0" y="5601"/>
              <a:ext cx="24384000" cy="89739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75" name="Rectángulo"/>
            <p:cNvSpPr/>
            <p:nvPr/>
          </p:nvSpPr>
          <p:spPr>
            <a:xfrm>
              <a:off x="19495884" y="0"/>
              <a:ext cx="4234273" cy="375466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81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  <p:pic>
        <p:nvPicPr>
          <p:cNvPr id="15" name="INACAP_conbajada2.jpeg" descr="INACAP_conbajada2.jpeg">
            <a:extLst>
              <a:ext uri="{FF2B5EF4-FFF2-40B4-BE49-F238E27FC236}">
                <a16:creationId xmlns:a16="http://schemas.microsoft.com/office/drawing/2014/main" id="{2A472D07-AE14-2246-AA59-F4266244FBF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51213" t="-9321"/>
          <a:stretch/>
        </p:blipFill>
        <p:spPr>
          <a:xfrm>
            <a:off x="21264281" y="12386171"/>
            <a:ext cx="2224073" cy="624772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ier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Logo Universidad INACAP-Hor-1.jpg" descr="Logo Universidad INACAP-Hor-1.jpg"/>
          <p:cNvPicPr>
            <a:picLocks noChangeAspect="1"/>
          </p:cNvPicPr>
          <p:nvPr/>
        </p:nvPicPr>
        <p:blipFill>
          <a:blip r:embed="rId2"/>
          <a:srcRect l="18403" t="43193" r="18403" b="43193"/>
          <a:stretch>
            <a:fillRect/>
          </a:stretch>
        </p:blipFill>
        <p:spPr>
          <a:xfrm>
            <a:off x="6951265" y="6223000"/>
            <a:ext cx="10481342" cy="1270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6" name="Imagen 4" descr="Imagen 4"/>
          <p:cNvPicPr>
            <a:picLocks noChangeAspect="1"/>
          </p:cNvPicPr>
          <p:nvPr/>
        </p:nvPicPr>
        <p:blipFill>
          <a:blip r:embed="rId3"/>
          <a:srcRect t="66057"/>
          <a:stretch>
            <a:fillRect/>
          </a:stretch>
        </p:blipFill>
        <p:spPr>
          <a:xfrm>
            <a:off x="0" y="9060488"/>
            <a:ext cx="24384000" cy="4655512"/>
          </a:xfrm>
          <a:prstGeom prst="rect">
            <a:avLst/>
          </a:prstGeom>
          <a:ln w="12700">
            <a:miter lim="400000"/>
          </a:ln>
        </p:spPr>
      </p:pic>
      <p:pic>
        <p:nvPicPr>
          <p:cNvPr id="137" name="Imagen 4" descr="Imagen 4"/>
          <p:cNvPicPr>
            <a:picLocks noChangeAspect="1"/>
          </p:cNvPicPr>
          <p:nvPr/>
        </p:nvPicPr>
        <p:blipFill>
          <a:blip r:embed="rId3"/>
          <a:srcRect b="87856"/>
          <a:stretch>
            <a:fillRect/>
          </a:stretch>
        </p:blipFill>
        <p:spPr>
          <a:xfrm>
            <a:off x="0" y="0"/>
            <a:ext cx="24384000" cy="1665658"/>
          </a:xfrm>
          <a:prstGeom prst="rect">
            <a:avLst/>
          </a:prstGeom>
          <a:ln w="12700">
            <a:miter lim="400000"/>
          </a:ln>
        </p:spPr>
      </p:pic>
      <p:sp>
        <p:nvSpPr>
          <p:cNvPr id="138" name="Rectángulo"/>
          <p:cNvSpPr/>
          <p:nvPr/>
        </p:nvSpPr>
        <p:spPr>
          <a:xfrm>
            <a:off x="5842000" y="6223000"/>
            <a:ext cx="12700000" cy="1270000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63500" tIns="63500" rIns="63500" bIns="63500" numCol="1" anchor="ctr">
            <a:noAutofit/>
          </a:bodyPr>
          <a:lstStyle/>
          <a:p>
            <a:pPr algn="ctr" defTabSz="457200">
              <a:defRPr sz="4000" b="1" spc="0">
                <a:solidFill>
                  <a:srgbClr val="FFFFFF"/>
                </a:solidFill>
                <a:latin typeface="+mn-lt"/>
                <a:ea typeface="+mn-ea"/>
                <a:cs typeface="+mn-cs"/>
                <a:sym typeface="Open Sans"/>
              </a:defRPr>
            </a:pPr>
            <a:endParaRPr/>
          </a:p>
        </p:txBody>
      </p:sp>
      <p:pic>
        <p:nvPicPr>
          <p:cNvPr id="139" name="INACAP_conbajada2.jpeg" descr="INACAP_conbajada2.jpeg"/>
          <p:cNvPicPr>
            <a:picLocks noChangeAspect="1"/>
          </p:cNvPicPr>
          <p:nvPr/>
        </p:nvPicPr>
        <p:blipFill rotWithShape="1">
          <a:blip r:embed="rId4"/>
          <a:srcRect l="53186"/>
          <a:stretch/>
        </p:blipFill>
        <p:spPr>
          <a:xfrm>
            <a:off x="9820748" y="6223000"/>
            <a:ext cx="4742504" cy="1270000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141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3048000" y="2244726"/>
            <a:ext cx="18288000" cy="4775200"/>
          </a:xfrm>
        </p:spPr>
        <p:txBody>
          <a:bodyPr anchor="b"/>
          <a:lstStyle>
            <a:lvl1pPr algn="ctr">
              <a:defRPr sz="120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3048000" y="7204076"/>
            <a:ext cx="18288000" cy="3311524"/>
          </a:xfrm>
        </p:spPr>
        <p:txBody>
          <a:bodyPr/>
          <a:lstStyle>
            <a:lvl1pPr marL="0" indent="0" algn="ctr">
              <a:buNone/>
              <a:defRPr sz="4800"/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es-ES"/>
              <a:t>Haga clic para editar el estilo de subtítulo del patrón</a:t>
            </a:r>
            <a:endParaRPr lang="es-C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EA767-2DA9-4981-AD8C-0589EC5A87A2}" type="datetimeFigureOut">
              <a:rPr lang="es-CL" smtClean="0"/>
              <a:t>06-09-2021</a:t>
            </a:fld>
            <a:endParaRPr lang="es-C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2707600" y="12754660"/>
            <a:ext cx="777777" cy="646329"/>
          </a:xfrm>
        </p:spPr>
        <p:txBody>
          <a:bodyPr/>
          <a:lstStyle/>
          <a:p>
            <a:fld id="{B9257698-E180-4FDE-97F6-F58A603D595E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3819522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l">
              <a:defRPr sz="8000" b="1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>
              <a:defRPr/>
            </a:pPr>
            <a:fld id="{904A1258-E206-4367-A7C4-BEF21181100F}" type="datetime1">
              <a:rPr lang="es-ES" smtClean="0">
                <a:solidFill>
                  <a:prstClr val="black">
                    <a:tint val="75000"/>
                  </a:prstClr>
                </a:solidFill>
              </a:rPr>
              <a:pPr defTabSz="914400">
                <a:defRPr/>
              </a:pPr>
              <a:t>06/09/2021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>
              <a:defRPr/>
            </a:pPr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60553601" y="25832485"/>
            <a:ext cx="720069" cy="646329"/>
          </a:xfrm>
        </p:spPr>
        <p:txBody>
          <a:bodyPr/>
          <a:lstStyle/>
          <a:p>
            <a:pPr defTabSz="914400">
              <a:defRPr/>
            </a:pPr>
            <a:fld id="{9DC25825-B1DE-1B44-BAFE-9EA3DBC1CEEA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 defTabSz="914400">
                <a:defRPr/>
              </a:pPr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Marcador de contenido 2"/>
          <p:cNvSpPr>
            <a:spLocks noGrp="1"/>
          </p:cNvSpPr>
          <p:nvPr>
            <p:ph idx="13"/>
          </p:nvPr>
        </p:nvSpPr>
        <p:spPr>
          <a:xfrm>
            <a:off x="1219200" y="3200405"/>
            <a:ext cx="10773835" cy="9051926"/>
          </a:xfrm>
        </p:spPr>
        <p:txBody>
          <a:bodyPr>
            <a:normAutofit/>
          </a:bodyPr>
          <a:lstStyle>
            <a:lvl1pPr>
              <a:buClr>
                <a:srgbClr val="C00000"/>
              </a:buClr>
              <a:defRPr sz="5600"/>
            </a:lvl1pPr>
            <a:lvl2pPr>
              <a:buClr>
                <a:srgbClr val="C00000"/>
              </a:buClr>
              <a:defRPr sz="4800"/>
            </a:lvl2pPr>
            <a:lvl3pPr>
              <a:buClr>
                <a:srgbClr val="C00000"/>
              </a:buClr>
              <a:defRPr sz="4000"/>
            </a:lvl3pPr>
            <a:lvl4pPr>
              <a:buClr>
                <a:srgbClr val="C00000"/>
              </a:buClr>
              <a:defRPr sz="3600"/>
            </a:lvl4pPr>
            <a:lvl5pPr>
              <a:buClr>
                <a:srgbClr val="C00000"/>
              </a:buClr>
              <a:defRPr sz="36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es-ES_tradnl" dirty="0"/>
              <a:t>Haga clic para modificar el estilo de texto del patrón</a:t>
            </a:r>
          </a:p>
          <a:p>
            <a:pPr lvl="1"/>
            <a:r>
              <a:rPr lang="es-ES_tradnl" dirty="0"/>
              <a:t>Segundo nivel</a:t>
            </a:r>
          </a:p>
          <a:p>
            <a:pPr lvl="2"/>
            <a:r>
              <a:rPr lang="es-ES_tradnl" dirty="0"/>
              <a:t>Tercer nivel</a:t>
            </a:r>
          </a:p>
          <a:p>
            <a:pPr lvl="3"/>
            <a:r>
              <a:rPr lang="es-ES_tradnl" dirty="0"/>
              <a:t>Cuarto nivel</a:t>
            </a:r>
          </a:p>
          <a:p>
            <a:pPr lvl="4"/>
            <a:r>
              <a:rPr lang="es-ES_tradnl" dirty="0"/>
              <a:t>Quinto nivel</a:t>
            </a:r>
            <a:endParaRPr lang="es-ES" dirty="0"/>
          </a:p>
        </p:txBody>
      </p:sp>
      <p:sp>
        <p:nvSpPr>
          <p:cNvPr id="9" name="Marcador de contenido 2"/>
          <p:cNvSpPr>
            <a:spLocks noGrp="1"/>
          </p:cNvSpPr>
          <p:nvPr>
            <p:ph idx="14"/>
          </p:nvPr>
        </p:nvSpPr>
        <p:spPr>
          <a:xfrm>
            <a:off x="12390968" y="3200405"/>
            <a:ext cx="10773835" cy="9051926"/>
          </a:xfrm>
        </p:spPr>
        <p:txBody>
          <a:bodyPr>
            <a:normAutofit/>
          </a:bodyPr>
          <a:lstStyle>
            <a:lvl1pPr>
              <a:buClr>
                <a:srgbClr val="C00000"/>
              </a:buClr>
              <a:defRPr sz="5600"/>
            </a:lvl1pPr>
            <a:lvl2pPr>
              <a:buClr>
                <a:srgbClr val="C00000"/>
              </a:buClr>
              <a:defRPr sz="4800"/>
            </a:lvl2pPr>
            <a:lvl3pPr>
              <a:buClr>
                <a:srgbClr val="C00000"/>
              </a:buClr>
              <a:defRPr sz="4000"/>
            </a:lvl3pPr>
            <a:lvl4pPr>
              <a:buClr>
                <a:srgbClr val="C00000"/>
              </a:buClr>
              <a:defRPr sz="3600"/>
            </a:lvl4pPr>
            <a:lvl5pPr>
              <a:buClr>
                <a:srgbClr val="C00000"/>
              </a:buClr>
              <a:defRPr sz="36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es-ES_tradnl" dirty="0"/>
              <a:t>Haga clic para modificar el estilo de texto del patrón</a:t>
            </a:r>
          </a:p>
          <a:p>
            <a:pPr lvl="1"/>
            <a:r>
              <a:rPr lang="es-ES_tradnl" dirty="0"/>
              <a:t>Segundo nivel</a:t>
            </a:r>
          </a:p>
          <a:p>
            <a:pPr lvl="2"/>
            <a:r>
              <a:rPr lang="es-ES_tradnl" dirty="0"/>
              <a:t>Tercer nivel</a:t>
            </a:r>
          </a:p>
          <a:p>
            <a:pPr lvl="3"/>
            <a:r>
              <a:rPr lang="es-ES_tradnl" dirty="0"/>
              <a:t>Cuarto nivel</a:t>
            </a:r>
          </a:p>
          <a:p>
            <a:pPr lvl="4"/>
            <a:r>
              <a:rPr lang="es-ES_tradnl" dirty="0"/>
              <a:t>Quinto nivel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68087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e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o"/>
          <p:cNvGrpSpPr/>
          <p:nvPr/>
        </p:nvGrpSpPr>
        <p:grpSpPr>
          <a:xfrm>
            <a:off x="0" y="0"/>
            <a:ext cx="24384000" cy="574931"/>
            <a:chOff x="0" y="0"/>
            <a:chExt cx="24384000" cy="574930"/>
          </a:xfrm>
        </p:grpSpPr>
        <p:pic>
          <p:nvPicPr>
            <p:cNvPr id="3" name="Imagen 4" descr="Imagen 4"/>
            <p:cNvPicPr>
              <a:picLocks noChangeAspect="1"/>
            </p:cNvPicPr>
            <p:nvPr/>
          </p:nvPicPr>
          <p:blipFill>
            <a:blip r:embed="rId7"/>
            <a:srcRect b="96263"/>
            <a:stretch>
              <a:fillRect/>
            </a:stretch>
          </p:blipFill>
          <p:spPr>
            <a:xfrm>
              <a:off x="0" y="0"/>
              <a:ext cx="24384000" cy="51256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" name="Rectángulo"/>
            <p:cNvSpPr/>
            <p:nvPr/>
          </p:nvSpPr>
          <p:spPr>
            <a:xfrm>
              <a:off x="975290" y="279680"/>
              <a:ext cx="4186137" cy="29525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8" name="Grupo"/>
          <p:cNvGrpSpPr/>
          <p:nvPr/>
        </p:nvGrpSpPr>
        <p:grpSpPr>
          <a:xfrm>
            <a:off x="0" y="12813001"/>
            <a:ext cx="24384000" cy="902999"/>
            <a:chOff x="0" y="0"/>
            <a:chExt cx="24384000" cy="902998"/>
          </a:xfrm>
        </p:grpSpPr>
        <p:pic>
          <p:nvPicPr>
            <p:cNvPr id="6" name="Imagen 4" descr="Imagen 4"/>
            <p:cNvPicPr>
              <a:picLocks noChangeAspect="1"/>
            </p:cNvPicPr>
            <p:nvPr/>
          </p:nvPicPr>
          <p:blipFill>
            <a:blip r:embed="rId7"/>
            <a:srcRect t="93457"/>
            <a:stretch>
              <a:fillRect/>
            </a:stretch>
          </p:blipFill>
          <p:spPr>
            <a:xfrm>
              <a:off x="0" y="5601"/>
              <a:ext cx="24384000" cy="89739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7" name="Rectángulo"/>
            <p:cNvSpPr/>
            <p:nvPr/>
          </p:nvSpPr>
          <p:spPr>
            <a:xfrm>
              <a:off x="19495884" y="0"/>
              <a:ext cx="4234273" cy="375466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9" name="Línea"/>
          <p:cNvSpPr/>
          <p:nvPr/>
        </p:nvSpPr>
        <p:spPr>
          <a:xfrm>
            <a:off x="7488570" y="7111328"/>
            <a:ext cx="1275619" cy="1"/>
          </a:xfrm>
          <a:prstGeom prst="line">
            <a:avLst/>
          </a:prstGeom>
          <a:ln w="25400">
            <a:solidFill>
              <a:srgbClr val="DF2427"/>
            </a:solidFill>
            <a:miter/>
          </a:ln>
        </p:spPr>
        <p:txBody>
          <a:bodyPr tIns="91439" bIns="91439"/>
          <a:lstStyle/>
          <a:p>
            <a:endParaRPr/>
          </a:p>
        </p:txBody>
      </p:sp>
      <p:sp>
        <p:nvSpPr>
          <p:cNvPr id="14" name="Texto del título"/>
          <p:cNvSpPr txBox="1">
            <a:spLocks noGrp="1"/>
          </p:cNvSpPr>
          <p:nvPr>
            <p:ph type="title"/>
          </p:nvPr>
        </p:nvSpPr>
        <p:spPr>
          <a:xfrm>
            <a:off x="1219200" y="184149"/>
            <a:ext cx="21945600" cy="301625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tIns="91439" bIns="91439" anchor="ctr">
            <a:normAutofit/>
          </a:bodyPr>
          <a:lstStyle/>
          <a:p>
            <a:r>
              <a:t>Texto del título</a:t>
            </a:r>
          </a:p>
        </p:txBody>
      </p:sp>
      <p:sp>
        <p:nvSpPr>
          <p:cNvPr id="15" name="Nivel de texto 1…"/>
          <p:cNvSpPr txBox="1">
            <a:spLocks noGrp="1"/>
          </p:cNvSpPr>
          <p:nvPr>
            <p:ph type="body" idx="1"/>
          </p:nvPr>
        </p:nvSpPr>
        <p:spPr>
          <a:xfrm>
            <a:off x="1219200" y="3200400"/>
            <a:ext cx="21945600" cy="10515600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tIns="91439" bIns="91439">
            <a:normAutofit/>
          </a:bodyPr>
          <a:lstStyle/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16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22707600" y="12726034"/>
            <a:ext cx="592431" cy="703581"/>
          </a:xfrm>
          <a:prstGeom prst="rect">
            <a:avLst/>
          </a:prstGeom>
          <a:ln w="25400">
            <a:miter lim="400000"/>
          </a:ln>
        </p:spPr>
        <p:txBody>
          <a:bodyPr wrap="none" tIns="91439" bIns="91439" anchor="ctr">
            <a:spAutoFit/>
          </a:bodyPr>
          <a:lstStyle/>
          <a:p>
            <a:fld id="{86CB4B4D-7CA3-9044-876B-883B54F8677D}" type="slidenum">
              <a:t>‹Nº›</a:t>
            </a:fld>
            <a:endParaRPr/>
          </a:p>
        </p:txBody>
      </p:sp>
      <p:pic>
        <p:nvPicPr>
          <p:cNvPr id="17" name="INACAP_conbajada2.jpeg" descr="INACAP_conbajada2.jpeg">
            <a:extLst>
              <a:ext uri="{FF2B5EF4-FFF2-40B4-BE49-F238E27FC236}">
                <a16:creationId xmlns:a16="http://schemas.microsoft.com/office/drawing/2014/main" id="{7713C497-06EF-464D-9AF5-22CC7A23374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/>
          <a:srcRect l="51213" t="-9321"/>
          <a:stretch/>
        </p:blipFill>
        <p:spPr>
          <a:xfrm>
            <a:off x="21264281" y="12386171"/>
            <a:ext cx="2224073" cy="624772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6" r:id="rId3"/>
    <p:sldLayoutId id="2147483659" r:id="rId4"/>
    <p:sldLayoutId id="2147483660" r:id="rId5"/>
  </p:sldLayoutIdLst>
  <p:transition spd="med"/>
  <p:txStyles>
    <p:titleStyle>
      <a:lvl1pPr marL="0" marR="0" indent="0" algn="l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-300" baseline="0">
          <a:ln>
            <a:noFill/>
          </a:ln>
          <a:solidFill>
            <a:srgbClr val="535353"/>
          </a:solidFill>
          <a:uFillTx/>
          <a:latin typeface="Open Sans Light"/>
          <a:ea typeface="Open Sans Light"/>
          <a:cs typeface="Open Sans Light"/>
          <a:sym typeface="Open Sans Light"/>
        </a:defRPr>
      </a:lvl1pPr>
      <a:lvl2pPr marL="0" marR="0" indent="0" algn="l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-300" baseline="0">
          <a:ln>
            <a:noFill/>
          </a:ln>
          <a:solidFill>
            <a:srgbClr val="535353"/>
          </a:solidFill>
          <a:uFillTx/>
          <a:latin typeface="Open Sans Light"/>
          <a:ea typeface="Open Sans Light"/>
          <a:cs typeface="Open Sans Light"/>
          <a:sym typeface="Open Sans Light"/>
        </a:defRPr>
      </a:lvl2pPr>
      <a:lvl3pPr marL="0" marR="0" indent="0" algn="l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-300" baseline="0">
          <a:ln>
            <a:noFill/>
          </a:ln>
          <a:solidFill>
            <a:srgbClr val="535353"/>
          </a:solidFill>
          <a:uFillTx/>
          <a:latin typeface="Open Sans Light"/>
          <a:ea typeface="Open Sans Light"/>
          <a:cs typeface="Open Sans Light"/>
          <a:sym typeface="Open Sans Light"/>
        </a:defRPr>
      </a:lvl3pPr>
      <a:lvl4pPr marL="0" marR="0" indent="0" algn="l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-300" baseline="0">
          <a:ln>
            <a:noFill/>
          </a:ln>
          <a:solidFill>
            <a:srgbClr val="535353"/>
          </a:solidFill>
          <a:uFillTx/>
          <a:latin typeface="Open Sans Light"/>
          <a:ea typeface="Open Sans Light"/>
          <a:cs typeface="Open Sans Light"/>
          <a:sym typeface="Open Sans Light"/>
        </a:defRPr>
      </a:lvl4pPr>
      <a:lvl5pPr marL="0" marR="0" indent="0" algn="l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-300" baseline="0">
          <a:ln>
            <a:noFill/>
          </a:ln>
          <a:solidFill>
            <a:srgbClr val="535353"/>
          </a:solidFill>
          <a:uFillTx/>
          <a:latin typeface="Open Sans Light"/>
          <a:ea typeface="Open Sans Light"/>
          <a:cs typeface="Open Sans Light"/>
          <a:sym typeface="Open Sans Light"/>
        </a:defRPr>
      </a:lvl5pPr>
      <a:lvl6pPr marL="0" marR="0" indent="0" algn="l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-300" baseline="0">
          <a:ln>
            <a:noFill/>
          </a:ln>
          <a:solidFill>
            <a:srgbClr val="535353"/>
          </a:solidFill>
          <a:uFillTx/>
          <a:latin typeface="Open Sans Light"/>
          <a:ea typeface="Open Sans Light"/>
          <a:cs typeface="Open Sans Light"/>
          <a:sym typeface="Open Sans Light"/>
        </a:defRPr>
      </a:lvl6pPr>
      <a:lvl7pPr marL="0" marR="0" indent="0" algn="l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-300" baseline="0">
          <a:ln>
            <a:noFill/>
          </a:ln>
          <a:solidFill>
            <a:srgbClr val="535353"/>
          </a:solidFill>
          <a:uFillTx/>
          <a:latin typeface="Open Sans Light"/>
          <a:ea typeface="Open Sans Light"/>
          <a:cs typeface="Open Sans Light"/>
          <a:sym typeface="Open Sans Light"/>
        </a:defRPr>
      </a:lvl7pPr>
      <a:lvl8pPr marL="0" marR="0" indent="0" algn="l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-300" baseline="0">
          <a:ln>
            <a:noFill/>
          </a:ln>
          <a:solidFill>
            <a:srgbClr val="535353"/>
          </a:solidFill>
          <a:uFillTx/>
          <a:latin typeface="Open Sans Light"/>
          <a:ea typeface="Open Sans Light"/>
          <a:cs typeface="Open Sans Light"/>
          <a:sym typeface="Open Sans Light"/>
        </a:defRPr>
      </a:lvl8pPr>
      <a:lvl9pPr marL="0" marR="0" indent="0" algn="l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-300" baseline="0">
          <a:ln>
            <a:noFill/>
          </a:ln>
          <a:solidFill>
            <a:srgbClr val="535353"/>
          </a:solidFill>
          <a:uFillTx/>
          <a:latin typeface="Open Sans Light"/>
          <a:ea typeface="Open Sans Light"/>
          <a:cs typeface="Open Sans Light"/>
          <a:sym typeface="Open Sans Light"/>
        </a:defRPr>
      </a:lvl9pPr>
    </p:titleStyle>
    <p:bodyStyle>
      <a:lvl1pPr marL="244928" marR="0" indent="-244928" algn="l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 typeface="Arial"/>
        <a:buChar char="•"/>
        <a:tabLst/>
        <a:defRPr sz="3000" b="0" i="0" u="none" strike="noStrike" cap="none" spc="-150" baseline="0">
          <a:ln>
            <a:noFill/>
          </a:ln>
          <a:solidFill>
            <a:srgbClr val="535353"/>
          </a:solidFill>
          <a:uFillTx/>
          <a:latin typeface="Open Sans Light"/>
          <a:ea typeface="Open Sans Light"/>
          <a:cs typeface="Open Sans Light"/>
          <a:sym typeface="Open Sans Light"/>
        </a:defRPr>
      </a:lvl1pPr>
      <a:lvl2pPr marL="742950" marR="0" indent="-285750" algn="l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 typeface="Arial"/>
        <a:buChar char="•"/>
        <a:tabLst/>
        <a:defRPr sz="3000" b="0" i="0" u="none" strike="noStrike" cap="none" spc="-150" baseline="0">
          <a:ln>
            <a:noFill/>
          </a:ln>
          <a:solidFill>
            <a:srgbClr val="535353"/>
          </a:solidFill>
          <a:uFillTx/>
          <a:latin typeface="Open Sans Light"/>
          <a:ea typeface="Open Sans Light"/>
          <a:cs typeface="Open Sans Light"/>
          <a:sym typeface="Open Sans Light"/>
        </a:defRPr>
      </a:lvl2pPr>
      <a:lvl3pPr marL="1257300" marR="0" indent="-342900" algn="l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 typeface="Arial"/>
        <a:buChar char="•"/>
        <a:tabLst/>
        <a:defRPr sz="3000" b="0" i="0" u="none" strike="noStrike" cap="none" spc="-150" baseline="0">
          <a:ln>
            <a:noFill/>
          </a:ln>
          <a:solidFill>
            <a:srgbClr val="535353"/>
          </a:solidFill>
          <a:uFillTx/>
          <a:latin typeface="Open Sans Light"/>
          <a:ea typeface="Open Sans Light"/>
          <a:cs typeface="Open Sans Light"/>
          <a:sym typeface="Open Sans Light"/>
        </a:defRPr>
      </a:lvl3pPr>
      <a:lvl4pPr marL="1752600" marR="0" indent="-381000" algn="l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 typeface="Arial"/>
        <a:buChar char="•"/>
        <a:tabLst/>
        <a:defRPr sz="3000" b="0" i="0" u="none" strike="noStrike" cap="none" spc="-150" baseline="0">
          <a:ln>
            <a:noFill/>
          </a:ln>
          <a:solidFill>
            <a:srgbClr val="535353"/>
          </a:solidFill>
          <a:uFillTx/>
          <a:latin typeface="Open Sans Light"/>
          <a:ea typeface="Open Sans Light"/>
          <a:cs typeface="Open Sans Light"/>
          <a:sym typeface="Open Sans Light"/>
        </a:defRPr>
      </a:lvl4pPr>
      <a:lvl5pPr marL="2209800" marR="0" indent="-381000" algn="l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 typeface="Arial"/>
        <a:buChar char="•"/>
        <a:tabLst/>
        <a:defRPr sz="3000" b="0" i="0" u="none" strike="noStrike" cap="none" spc="-150" baseline="0">
          <a:ln>
            <a:noFill/>
          </a:ln>
          <a:solidFill>
            <a:srgbClr val="535353"/>
          </a:solidFill>
          <a:uFillTx/>
          <a:latin typeface="Open Sans Light"/>
          <a:ea typeface="Open Sans Light"/>
          <a:cs typeface="Open Sans Light"/>
          <a:sym typeface="Open Sans Light"/>
        </a:defRPr>
      </a:lvl5pPr>
      <a:lvl6pPr marL="2667000" marR="0" indent="-381000" algn="l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 typeface="Arial"/>
        <a:buChar char="•"/>
        <a:tabLst/>
        <a:defRPr sz="3000" b="0" i="0" u="none" strike="noStrike" cap="none" spc="-150" baseline="0">
          <a:ln>
            <a:noFill/>
          </a:ln>
          <a:solidFill>
            <a:srgbClr val="535353"/>
          </a:solidFill>
          <a:uFillTx/>
          <a:latin typeface="Open Sans Light"/>
          <a:ea typeface="Open Sans Light"/>
          <a:cs typeface="Open Sans Light"/>
          <a:sym typeface="Open Sans Light"/>
        </a:defRPr>
      </a:lvl6pPr>
      <a:lvl7pPr marL="3124200" marR="0" indent="-381000" algn="l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 typeface="Arial"/>
        <a:buChar char="•"/>
        <a:tabLst/>
        <a:defRPr sz="3000" b="0" i="0" u="none" strike="noStrike" cap="none" spc="-150" baseline="0">
          <a:ln>
            <a:noFill/>
          </a:ln>
          <a:solidFill>
            <a:srgbClr val="535353"/>
          </a:solidFill>
          <a:uFillTx/>
          <a:latin typeface="Open Sans Light"/>
          <a:ea typeface="Open Sans Light"/>
          <a:cs typeface="Open Sans Light"/>
          <a:sym typeface="Open Sans Light"/>
        </a:defRPr>
      </a:lvl7pPr>
      <a:lvl8pPr marL="3581400" marR="0" indent="-381000" algn="l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 typeface="Arial"/>
        <a:buChar char="•"/>
        <a:tabLst/>
        <a:defRPr sz="3000" b="0" i="0" u="none" strike="noStrike" cap="none" spc="-150" baseline="0">
          <a:ln>
            <a:noFill/>
          </a:ln>
          <a:solidFill>
            <a:srgbClr val="535353"/>
          </a:solidFill>
          <a:uFillTx/>
          <a:latin typeface="Open Sans Light"/>
          <a:ea typeface="Open Sans Light"/>
          <a:cs typeface="Open Sans Light"/>
          <a:sym typeface="Open Sans Light"/>
        </a:defRPr>
      </a:lvl8pPr>
      <a:lvl9pPr marL="4038600" marR="0" indent="-381000" algn="l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 typeface="Arial"/>
        <a:buChar char="•"/>
        <a:tabLst/>
        <a:defRPr sz="3000" b="0" i="0" u="none" strike="noStrike" cap="none" spc="-150" baseline="0">
          <a:ln>
            <a:noFill/>
          </a:ln>
          <a:solidFill>
            <a:srgbClr val="535353"/>
          </a:solidFill>
          <a:uFillTx/>
          <a:latin typeface="Open Sans Light"/>
          <a:ea typeface="Open Sans Light"/>
          <a:cs typeface="Open Sans Light"/>
          <a:sym typeface="Open Sans Light"/>
        </a:defRPr>
      </a:lvl9pPr>
    </p:bodyStyle>
    <p:otherStyle>
      <a:lvl1pPr marL="0" marR="0" indent="0" algn="l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-15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 Light"/>
        </a:defRPr>
      </a:lvl1pPr>
      <a:lvl2pPr marL="0" marR="0" indent="457200" algn="l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-15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 Light"/>
        </a:defRPr>
      </a:lvl2pPr>
      <a:lvl3pPr marL="0" marR="0" indent="914400" algn="l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-15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 Light"/>
        </a:defRPr>
      </a:lvl3pPr>
      <a:lvl4pPr marL="0" marR="0" indent="1371600" algn="l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-15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 Light"/>
        </a:defRPr>
      </a:lvl4pPr>
      <a:lvl5pPr marL="0" marR="0" indent="1828800" algn="l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-15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 Light"/>
        </a:defRPr>
      </a:lvl5pPr>
      <a:lvl6pPr marL="0" marR="0" indent="2286000" algn="l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-15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 Light"/>
        </a:defRPr>
      </a:lvl6pPr>
      <a:lvl7pPr marL="0" marR="0" indent="2743200" algn="l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-15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 Light"/>
        </a:defRPr>
      </a:lvl7pPr>
      <a:lvl8pPr marL="0" marR="0" indent="3200400" algn="l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-15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 Light"/>
        </a:defRPr>
      </a:lvl8pPr>
      <a:lvl9pPr marL="0" marR="0" indent="3657600" algn="l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-15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mp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tmp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tmp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mp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mp"/><Relationship Id="rId2" Type="http://schemas.openxmlformats.org/officeDocument/2006/relationships/image" Target="../media/image32.tmp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tmp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DF0FB82A-ECFB-7149-A5CC-0E114DC53350}"/>
              </a:ext>
            </a:extLst>
          </p:cNvPr>
          <p:cNvSpPr txBox="1"/>
          <p:nvPr/>
        </p:nvSpPr>
        <p:spPr>
          <a:xfrm>
            <a:off x="6096000" y="4374776"/>
            <a:ext cx="184729" cy="646329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91439" tIns="91439" rIns="91439" bIns="91439" numCol="1" spcCol="38100" rtlCol="0" anchor="t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CL" sz="3000" b="0" i="0" u="none" strike="noStrike" cap="none" spc="-150" normalizeH="0" baseline="0">
              <a:ln>
                <a:noFill/>
              </a:ln>
              <a:solidFill>
                <a:srgbClr val="535353"/>
              </a:solidFill>
              <a:effectLst/>
              <a:uFillTx/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B29AC595-89A8-4645-B3C8-BBE57FD320DF}"/>
              </a:ext>
            </a:extLst>
          </p:cNvPr>
          <p:cNvSpPr/>
          <p:nvPr/>
        </p:nvSpPr>
        <p:spPr>
          <a:xfrm>
            <a:off x="6746442" y="5479100"/>
            <a:ext cx="10891115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r>
              <a:rPr lang="es-CL" sz="4400" dirty="0">
                <a:solidFill>
                  <a:srgbClr val="767171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Área Tecnologías de Información y Ciberseguridad</a:t>
            </a:r>
            <a:endParaRPr lang="es-CL" sz="4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ctr">
              <a:spcAft>
                <a:spcPts val="0"/>
              </a:spcAft>
            </a:pPr>
            <a:r>
              <a:rPr lang="es-CL" sz="4400" dirty="0">
                <a:latin typeface="Calibri" panose="020F0502020204030204" pitchFamily="34" charset="0"/>
                <a:ea typeface="Times New Roman" panose="02020603050405020304" pitchFamily="18" charset="0"/>
              </a:rPr>
              <a:t> </a:t>
            </a:r>
          </a:p>
          <a:p>
            <a:pPr algn="ctr"/>
            <a:r>
              <a:rPr lang="es-CL" sz="4400" b="0" i="0" dirty="0">
                <a:solidFill>
                  <a:srgbClr val="3A3A3A"/>
                </a:solidFill>
                <a:effectLst/>
                <a:latin typeface="Open Sans" panose="020B0606030504020204" pitchFamily="34" charset="0"/>
              </a:rPr>
              <a:t>Fundamentos de Hardware y Software (TI2013)</a:t>
            </a:r>
          </a:p>
          <a:p>
            <a:pPr algn="ctr">
              <a:spcAft>
                <a:spcPts val="0"/>
              </a:spcAft>
            </a:pPr>
            <a:endParaRPr lang="es-CL" sz="4400" dirty="0">
              <a:effectLst/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pPr algn="ctr">
              <a:spcAft>
                <a:spcPts val="0"/>
              </a:spcAft>
            </a:pPr>
            <a:endParaRPr lang="es-CL" sz="4400" dirty="0"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pPr algn="ctr">
              <a:spcAft>
                <a:spcPts val="0"/>
              </a:spcAft>
            </a:pPr>
            <a:endParaRPr lang="es-CL" sz="4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ctr">
              <a:spcAft>
                <a:spcPts val="0"/>
              </a:spcAft>
            </a:pPr>
            <a:r>
              <a:rPr lang="es-CL" sz="4400" dirty="0">
                <a:solidFill>
                  <a:srgbClr val="767171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Primavera</a:t>
            </a:r>
            <a:r>
              <a:rPr lang="es-CL" sz="4400" dirty="0">
                <a:solidFill>
                  <a:srgbClr val="76717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2021</a:t>
            </a:r>
            <a:endParaRPr lang="es-CL" sz="4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847BF69A-AAB3-44FE-9DD5-8FA9F7EA76A2}"/>
              </a:ext>
            </a:extLst>
          </p:cNvPr>
          <p:cNvSpPr txBox="1"/>
          <p:nvPr/>
        </p:nvSpPr>
        <p:spPr>
          <a:xfrm>
            <a:off x="661086" y="12759380"/>
            <a:ext cx="12196118" cy="553998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pt-BR" dirty="0"/>
              <a:t>Material Elaborado Docente Boris Astorga. </a:t>
            </a:r>
            <a:endParaRPr lang="es-CL" dirty="0"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>
              <a:defRPr/>
            </a:pPr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>
          <a:xfrm>
            <a:off x="127203202" y="51988134"/>
            <a:ext cx="385042" cy="646329"/>
          </a:xfrm>
        </p:spPr>
        <p:txBody>
          <a:bodyPr/>
          <a:lstStyle/>
          <a:p>
            <a:pPr defTabSz="914400">
              <a:defRPr/>
            </a:pPr>
            <a:fld id="{9DC25825-B1DE-1B44-BAFE-9EA3DBC1CEEA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 defTabSz="914400">
                <a:defRPr/>
              </a:pPr>
              <a:t>10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contenido 4"/>
          <p:cNvSpPr>
            <a:spLocks noGrp="1"/>
          </p:cNvSpPr>
          <p:nvPr>
            <p:ph idx="13"/>
          </p:nvPr>
        </p:nvSpPr>
        <p:spPr>
          <a:xfrm>
            <a:off x="2874358" y="1497963"/>
            <a:ext cx="19303881" cy="46953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b="1" dirty="0">
                <a:solidFill>
                  <a:schemeClr val="tx1"/>
                </a:solidFill>
              </a:rPr>
              <a:t>Controlador de memoria</a:t>
            </a:r>
          </a:p>
          <a:p>
            <a:pPr marL="0" indent="0">
              <a:buNone/>
            </a:pPr>
            <a:endParaRPr lang="es-ES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s-ES" sz="3900" dirty="0"/>
              <a:t>Es un circuito electrónico digital que se encarga de gestionar el flujo de datos entre el procesador y la memoria.</a:t>
            </a:r>
          </a:p>
          <a:p>
            <a:pPr marL="0" indent="0">
              <a:buNone/>
            </a:pPr>
            <a:r>
              <a:rPr lang="es-ES" sz="3900" dirty="0"/>
              <a:t>Puede ser independiente o integrado en otro chip como en el encapsulado del procesador</a:t>
            </a:r>
            <a:r>
              <a:rPr lang="es-ES" dirty="0"/>
              <a:t>.</a:t>
            </a:r>
          </a:p>
          <a:p>
            <a:endParaRPr lang="en-US" dirty="0"/>
          </a:p>
        </p:txBody>
      </p:sp>
      <p:pic>
        <p:nvPicPr>
          <p:cNvPr id="3074" name="Picture 2" descr="El Microprocesador o CPU | Tarjeta de video, Linux mint, Tarjetas graficas">
            <a:extLst>
              <a:ext uri="{FF2B5EF4-FFF2-40B4-BE49-F238E27FC236}">
                <a16:creationId xmlns:a16="http://schemas.microsoft.com/office/drawing/2014/main" id="{88EF7B76-3A91-4376-B472-9265039D75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9958" y="7130356"/>
            <a:ext cx="8757745" cy="4423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215C5070-684C-410E-B600-7435A85DA7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26299" y="7080732"/>
            <a:ext cx="9183327" cy="4423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347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Por qué se emplea un controlador de memoria integrado en el procesador">
            <a:extLst>
              <a:ext uri="{FF2B5EF4-FFF2-40B4-BE49-F238E27FC236}">
                <a16:creationId xmlns:a16="http://schemas.microsoft.com/office/drawing/2014/main" id="{25A85938-D478-46F2-9E9C-C8F073CBC3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3564" y="1649197"/>
            <a:ext cx="19737453" cy="10417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ítulo 1">
            <a:extLst>
              <a:ext uri="{FF2B5EF4-FFF2-40B4-BE49-F238E27FC236}">
                <a16:creationId xmlns:a16="http://schemas.microsoft.com/office/drawing/2014/main" id="{27ECB54A-E38A-4D23-B426-E3D4E79955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5127" y="506197"/>
            <a:ext cx="12192000" cy="2286000"/>
          </a:xfrm>
        </p:spPr>
        <p:txBody>
          <a:bodyPr>
            <a:normAutofit/>
          </a:bodyPr>
          <a:lstStyle/>
          <a:p>
            <a:r>
              <a:rPr lang="en-US" sz="6000" dirty="0"/>
              <a:t>Procesador –Puerto Norte - Memorias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6668ED4D-41CC-426B-81C8-13A3CC864D74}"/>
              </a:ext>
            </a:extLst>
          </p:cNvPr>
          <p:cNvSpPr txBox="1"/>
          <p:nvPr/>
        </p:nvSpPr>
        <p:spPr>
          <a:xfrm>
            <a:off x="661086" y="12759380"/>
            <a:ext cx="12196118" cy="553998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pt-BR" dirty="0"/>
              <a:t>Material Elaborado Docente Boris Astorga. 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0394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3A781805-536A-4FBC-AA37-B47D420684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>
              <a:defRPr/>
            </a:pPr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630D6FF-C452-4CBB-A50E-9A7304829E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7203202" y="51988134"/>
            <a:ext cx="585417" cy="646329"/>
          </a:xfrm>
        </p:spPr>
        <p:txBody>
          <a:bodyPr/>
          <a:lstStyle/>
          <a:p>
            <a:pPr defTabSz="914400">
              <a:defRPr/>
            </a:pPr>
            <a:fld id="{9DC25825-B1DE-1B44-BAFE-9EA3DBC1CEEA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 defTabSz="914400">
                <a:defRPr/>
              </a:pPr>
              <a:t>12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221E16FB-458D-4015-9485-8E864D5EF3CB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1750140" y="1972107"/>
            <a:ext cx="8204997" cy="905192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ES" b="1" dirty="0">
                <a:solidFill>
                  <a:schemeClr val="tx1">
                    <a:lumMod val="50000"/>
                  </a:schemeClr>
                </a:solidFill>
              </a:rPr>
              <a:t>Unidad de control (UC): </a:t>
            </a:r>
          </a:p>
          <a:p>
            <a:pPr marL="0" indent="0" algn="ctr">
              <a:buNone/>
            </a:pPr>
            <a:r>
              <a:rPr lang="es-ES" sz="3900" dirty="0"/>
              <a:t>Es el elemento que se encarga de impartir las órdenes mediante las señales de control, por ejemplo, el reloj. Busca las instrucciones en la memoria principal y las pasa al decodificador de instrucciones para que se ejecuten</a:t>
            </a:r>
            <a:r>
              <a:rPr lang="es-ES" dirty="0"/>
              <a:t>.</a:t>
            </a:r>
            <a:br>
              <a:rPr lang="es-ES" dirty="0"/>
            </a:br>
            <a:br>
              <a:rPr lang="es-ES" dirty="0"/>
            </a:br>
            <a:endParaRPr lang="es-CL" dirty="0"/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10F6B0BD-8D20-4BCA-A09D-7F304D776458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12527870" y="1972107"/>
            <a:ext cx="8080376" cy="9051926"/>
          </a:xfrm>
        </p:spPr>
        <p:txBody>
          <a:bodyPr>
            <a:normAutofit fontScale="70000" lnSpcReduction="20000"/>
          </a:bodyPr>
          <a:lstStyle/>
          <a:p>
            <a:r>
              <a:rPr lang="es-ES" dirty="0">
                <a:solidFill>
                  <a:srgbClr val="FF0000"/>
                </a:solidFill>
              </a:rPr>
              <a:t>Reloj</a:t>
            </a:r>
            <a:r>
              <a:rPr lang="es-ES" dirty="0"/>
              <a:t>: genera una onda cuadrada para sincronizar las operaciones del procesador</a:t>
            </a:r>
          </a:p>
          <a:p>
            <a:r>
              <a:rPr lang="es-ES" dirty="0">
                <a:solidFill>
                  <a:srgbClr val="FF0000"/>
                </a:solidFill>
              </a:rPr>
              <a:t>Contador de programa</a:t>
            </a:r>
            <a:r>
              <a:rPr lang="es-ES" dirty="0"/>
              <a:t>: contiene la dirección de memoria de la siguiente instrucción que se va a ejecutar</a:t>
            </a:r>
          </a:p>
          <a:p>
            <a:r>
              <a:rPr lang="es-ES" dirty="0">
                <a:solidFill>
                  <a:srgbClr val="FF0000"/>
                </a:solidFill>
              </a:rPr>
              <a:t>Registro de instrucciones</a:t>
            </a:r>
            <a:r>
              <a:rPr lang="es-ES" dirty="0"/>
              <a:t>: contiene la instrucción que se está ejecutando actualmente</a:t>
            </a:r>
          </a:p>
          <a:p>
            <a:r>
              <a:rPr lang="es-ES" dirty="0">
                <a:solidFill>
                  <a:srgbClr val="FF0000"/>
                </a:solidFill>
              </a:rPr>
              <a:t>Secuenciador:</a:t>
            </a:r>
            <a:r>
              <a:rPr lang="es-ES" dirty="0"/>
              <a:t> genera ordenes elementales para el procesamiento de la instrucción.</a:t>
            </a:r>
          </a:p>
          <a:p>
            <a:r>
              <a:rPr lang="es-ES" dirty="0">
                <a:solidFill>
                  <a:srgbClr val="FF0000"/>
                </a:solidFill>
              </a:rPr>
              <a:t>Decodificador de instrucciones (DI): </a:t>
            </a:r>
            <a:r>
              <a:rPr lang="es-ES" dirty="0"/>
              <a:t>se encarga de interpretar y ejecutar las instrucciones que llegan, extrayendo el código de operación de la instrucción</a:t>
            </a:r>
          </a:p>
          <a:p>
            <a:endParaRPr lang="es-ES" dirty="0"/>
          </a:p>
        </p:txBody>
      </p:sp>
      <p:sp>
        <p:nvSpPr>
          <p:cNvPr id="8" name="Flecha: a la derecha 7">
            <a:extLst>
              <a:ext uri="{FF2B5EF4-FFF2-40B4-BE49-F238E27FC236}">
                <a16:creationId xmlns:a16="http://schemas.microsoft.com/office/drawing/2014/main" id="{B562A46B-C14F-4237-94FE-B38DFF218975}"/>
              </a:ext>
            </a:extLst>
          </p:cNvPr>
          <p:cNvSpPr/>
          <p:nvPr/>
        </p:nvSpPr>
        <p:spPr>
          <a:xfrm>
            <a:off x="10323871" y="3768948"/>
            <a:ext cx="2113078" cy="1799772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600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ACC7E366-647E-4300-A731-41EAABC323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6547" y="7391041"/>
            <a:ext cx="9219260" cy="5067074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3BF97CCE-9A1D-4F3A-923E-A767BCE4AC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0813" y="6858000"/>
            <a:ext cx="2018453" cy="714222"/>
          </a:xfrm>
          <a:prstGeom prst="rect">
            <a:avLst/>
          </a:prstGeom>
        </p:spPr>
      </p:pic>
      <p:graphicFrame>
        <p:nvGraphicFramePr>
          <p:cNvPr id="10" name="Tabla 9">
            <a:extLst>
              <a:ext uri="{FF2B5EF4-FFF2-40B4-BE49-F238E27FC236}">
                <a16:creationId xmlns:a16="http://schemas.microsoft.com/office/drawing/2014/main" id="{9768F339-D8F8-4727-A8DF-BDAC3359BE5C}"/>
              </a:ext>
            </a:extLst>
          </p:cNvPr>
          <p:cNvGraphicFramePr>
            <a:graphicFrameLocks noGrp="1"/>
          </p:cNvGraphicFramePr>
          <p:nvPr/>
        </p:nvGraphicFramePr>
        <p:xfrm>
          <a:off x="12359148" y="1681316"/>
          <a:ext cx="9409471" cy="9969910"/>
        </p:xfrm>
        <a:graphic>
          <a:graphicData uri="http://schemas.openxmlformats.org/drawingml/2006/table">
            <a:tbl>
              <a:tblPr/>
              <a:tblGrid>
                <a:gridCol w="9409471">
                  <a:extLst>
                    <a:ext uri="{9D8B030D-6E8A-4147-A177-3AD203B41FA5}">
                      <a16:colId xmlns:a16="http://schemas.microsoft.com/office/drawing/2014/main" val="3667626270"/>
                    </a:ext>
                  </a:extLst>
                </a:gridCol>
              </a:tblGrid>
              <a:tr h="9969910">
                <a:tc>
                  <a:txBody>
                    <a:bodyPr/>
                    <a:lstStyle/>
                    <a:p>
                      <a:endParaRPr lang="es-CL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77088226"/>
                  </a:ext>
                </a:extLst>
              </a:tr>
            </a:tbl>
          </a:graphicData>
        </a:graphic>
      </p:graphicFrame>
      <p:sp>
        <p:nvSpPr>
          <p:cNvPr id="11" name="CuadroTexto 10">
            <a:extLst>
              <a:ext uri="{FF2B5EF4-FFF2-40B4-BE49-F238E27FC236}">
                <a16:creationId xmlns:a16="http://schemas.microsoft.com/office/drawing/2014/main" id="{13E2C973-23E1-4B81-9BC1-3141A712B0FB}"/>
              </a:ext>
            </a:extLst>
          </p:cNvPr>
          <p:cNvSpPr txBox="1"/>
          <p:nvPr/>
        </p:nvSpPr>
        <p:spPr>
          <a:xfrm>
            <a:off x="661086" y="12759380"/>
            <a:ext cx="12196118" cy="553998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pt-BR" dirty="0"/>
              <a:t>Material Elaborado Docente Boris Astorga. 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711789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6BBB8B2D-941C-4839-9EFB-8428C44E88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>
              <a:defRPr/>
            </a:pPr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8F04645-8254-473D-9F2A-0D78532BA5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7203202" y="51988134"/>
            <a:ext cx="585417" cy="646329"/>
          </a:xfrm>
        </p:spPr>
        <p:txBody>
          <a:bodyPr/>
          <a:lstStyle/>
          <a:p>
            <a:pPr defTabSz="914400">
              <a:defRPr/>
            </a:pPr>
            <a:fld id="{9DC25825-B1DE-1B44-BAFE-9EA3DBC1CEEA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 defTabSz="914400">
                <a:defRPr/>
              </a:pPr>
              <a:t>13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8AD5CF63-99B4-464D-BFFE-75602152E57F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1627423" y="2332037"/>
            <a:ext cx="9227390" cy="905192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CL" sz="5400" b="1" dirty="0">
                <a:solidFill>
                  <a:schemeClr val="tx1">
                    <a:lumMod val="50000"/>
                  </a:schemeClr>
                </a:solidFill>
              </a:rPr>
              <a:t>Unidad aritmético lógica (ALU):</a:t>
            </a:r>
            <a:r>
              <a:rPr lang="es-CL" sz="5400" dirty="0">
                <a:solidFill>
                  <a:schemeClr val="tx1">
                    <a:lumMod val="50000"/>
                  </a:schemeClr>
                </a:solidFill>
              </a:rPr>
              <a:t> </a:t>
            </a:r>
          </a:p>
          <a:p>
            <a:pPr marL="0" indent="0">
              <a:buNone/>
            </a:pPr>
            <a:endParaRPr lang="es-CL" sz="54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s-CL" sz="3600" dirty="0"/>
              <a:t>Se encarga de hacer los cálculos aritméticos </a:t>
            </a:r>
          </a:p>
          <a:p>
            <a:pPr marL="0" indent="0">
              <a:buNone/>
            </a:pPr>
            <a:r>
              <a:rPr lang="es-CL" sz="3600" dirty="0"/>
              <a:t>(SUMA, RESTA, MULTIPLICACION, DIVISION) y operaciones lógicas (AND, OR, ). </a:t>
            </a:r>
          </a:p>
          <a:p>
            <a:pPr marL="0" indent="0">
              <a:buNone/>
            </a:pPr>
            <a:r>
              <a:rPr lang="es-CL" sz="3600" dirty="0"/>
              <a:t>Partes internas.</a:t>
            </a:r>
            <a:br>
              <a:rPr lang="es-CL" dirty="0"/>
            </a:br>
            <a:br>
              <a:rPr lang="es-CL" dirty="0"/>
            </a:br>
            <a:endParaRPr lang="es-CL" dirty="0"/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2BCAAE5A-C05A-400B-BE54-6AF81F7FAFF0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12666499" y="2300515"/>
            <a:ext cx="9227391" cy="9051926"/>
          </a:xfrm>
        </p:spPr>
        <p:txBody>
          <a:bodyPr>
            <a:noAutofit/>
          </a:bodyPr>
          <a:lstStyle/>
          <a:p>
            <a:r>
              <a:rPr lang="es-ES" sz="4400" dirty="0">
                <a:solidFill>
                  <a:srgbClr val="FF0000"/>
                </a:solidFill>
              </a:rPr>
              <a:t>Circuito operacional</a:t>
            </a:r>
            <a:r>
              <a:rPr lang="es-ES" sz="4400" dirty="0"/>
              <a:t>: contienen los multiplexores y circuitos para hacer operaciones.</a:t>
            </a:r>
          </a:p>
          <a:p>
            <a:r>
              <a:rPr lang="es-ES" sz="4400" dirty="0">
                <a:solidFill>
                  <a:srgbClr val="FF0000"/>
                </a:solidFill>
              </a:rPr>
              <a:t>Registros de entrada: </a:t>
            </a:r>
            <a:r>
              <a:rPr lang="es-ES" sz="4400" dirty="0"/>
              <a:t>se almacenan los datos y operado antes de entrar al circuito operacional</a:t>
            </a:r>
          </a:p>
          <a:p>
            <a:r>
              <a:rPr lang="es-ES" sz="4400" dirty="0">
                <a:solidFill>
                  <a:srgbClr val="FF0000"/>
                </a:solidFill>
              </a:rPr>
              <a:t>Acumulador: </a:t>
            </a:r>
            <a:r>
              <a:rPr lang="es-ES" sz="4400" dirty="0"/>
              <a:t>almacena los resultados de las operaciones realizadas</a:t>
            </a:r>
          </a:p>
          <a:p>
            <a:r>
              <a:rPr lang="es-ES" sz="4400" dirty="0">
                <a:solidFill>
                  <a:srgbClr val="FF0000"/>
                </a:solidFill>
              </a:rPr>
              <a:t>Registro de estado (Flag): </a:t>
            </a:r>
            <a:r>
              <a:rPr lang="es-ES" sz="4400" dirty="0"/>
              <a:t>almacena ciertas condiciones que deben ser tenidas en cuenta en operaciones posteriores.</a:t>
            </a:r>
          </a:p>
        </p:txBody>
      </p:sp>
      <p:sp>
        <p:nvSpPr>
          <p:cNvPr id="7" name="Flecha: a la derecha 6">
            <a:extLst>
              <a:ext uri="{FF2B5EF4-FFF2-40B4-BE49-F238E27FC236}">
                <a16:creationId xmlns:a16="http://schemas.microsoft.com/office/drawing/2014/main" id="{8B9A7397-42E8-4BC5-831D-AAF8475454B1}"/>
              </a:ext>
            </a:extLst>
          </p:cNvPr>
          <p:cNvSpPr/>
          <p:nvPr/>
        </p:nvSpPr>
        <p:spPr>
          <a:xfrm>
            <a:off x="10980084" y="5290620"/>
            <a:ext cx="1161142" cy="1799772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600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C3041B88-2A5A-4D9A-9114-A8D654BE93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2631" y="7090392"/>
            <a:ext cx="2042330" cy="722671"/>
          </a:xfrm>
          <a:prstGeom prst="rect">
            <a:avLst/>
          </a:prstGeom>
        </p:spPr>
      </p:pic>
      <p:graphicFrame>
        <p:nvGraphicFramePr>
          <p:cNvPr id="9" name="Tabla 8">
            <a:extLst>
              <a:ext uri="{FF2B5EF4-FFF2-40B4-BE49-F238E27FC236}">
                <a16:creationId xmlns:a16="http://schemas.microsoft.com/office/drawing/2014/main" id="{AE70D0FF-3FC5-4C3A-BFC8-4B1DFC64E9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7589983"/>
              </p:ext>
            </p:extLst>
          </p:nvPr>
        </p:nvGraphicFramePr>
        <p:xfrm>
          <a:off x="1151183" y="2332037"/>
          <a:ext cx="9881419" cy="8731045"/>
        </p:xfrm>
        <a:graphic>
          <a:graphicData uri="http://schemas.openxmlformats.org/drawingml/2006/table">
            <a:tbl>
              <a:tblPr/>
              <a:tblGrid>
                <a:gridCol w="9881419">
                  <a:extLst>
                    <a:ext uri="{9D8B030D-6E8A-4147-A177-3AD203B41FA5}">
                      <a16:colId xmlns:a16="http://schemas.microsoft.com/office/drawing/2014/main" val="4075109763"/>
                    </a:ext>
                  </a:extLst>
                </a:gridCol>
              </a:tblGrid>
              <a:tr h="8731045">
                <a:tc>
                  <a:txBody>
                    <a:bodyPr/>
                    <a:lstStyle/>
                    <a:p>
                      <a:endParaRPr lang="es-CL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4706335"/>
                  </a:ext>
                </a:extLst>
              </a:tr>
            </a:tbl>
          </a:graphicData>
        </a:graphic>
      </p:graphicFrame>
      <p:graphicFrame>
        <p:nvGraphicFramePr>
          <p:cNvPr id="10" name="Tabla 9">
            <a:extLst>
              <a:ext uri="{FF2B5EF4-FFF2-40B4-BE49-F238E27FC236}">
                <a16:creationId xmlns:a16="http://schemas.microsoft.com/office/drawing/2014/main" id="{9AB50D6F-5868-4D19-BB5E-246D16CC0D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7286523"/>
              </p:ext>
            </p:extLst>
          </p:nvPr>
        </p:nvGraphicFramePr>
        <p:xfrm>
          <a:off x="12152671" y="2241755"/>
          <a:ext cx="10205884" cy="8878529"/>
        </p:xfrm>
        <a:graphic>
          <a:graphicData uri="http://schemas.openxmlformats.org/drawingml/2006/table">
            <a:tbl>
              <a:tblPr/>
              <a:tblGrid>
                <a:gridCol w="10205884">
                  <a:extLst>
                    <a:ext uri="{9D8B030D-6E8A-4147-A177-3AD203B41FA5}">
                      <a16:colId xmlns:a16="http://schemas.microsoft.com/office/drawing/2014/main" val="1524164013"/>
                    </a:ext>
                  </a:extLst>
                </a:gridCol>
              </a:tblGrid>
              <a:tr h="8878529">
                <a:tc>
                  <a:txBody>
                    <a:bodyPr/>
                    <a:lstStyle/>
                    <a:p>
                      <a:endParaRPr lang="es-CL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07768937"/>
                  </a:ext>
                </a:extLst>
              </a:tr>
            </a:tbl>
          </a:graphicData>
        </a:graphic>
      </p:graphicFrame>
      <p:sp>
        <p:nvSpPr>
          <p:cNvPr id="11" name="CuadroTexto 10">
            <a:extLst>
              <a:ext uri="{FF2B5EF4-FFF2-40B4-BE49-F238E27FC236}">
                <a16:creationId xmlns:a16="http://schemas.microsoft.com/office/drawing/2014/main" id="{B3AE009A-E73B-432B-B3B0-1DD8C690684E}"/>
              </a:ext>
            </a:extLst>
          </p:cNvPr>
          <p:cNvSpPr txBox="1"/>
          <p:nvPr/>
        </p:nvSpPr>
        <p:spPr>
          <a:xfrm>
            <a:off x="661086" y="12759380"/>
            <a:ext cx="12196118" cy="553998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pt-BR" dirty="0"/>
              <a:t>Material Elaborado Docente Boris Astorga. 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3572979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BDDD1EB-FFB5-4194-A6FF-12315CD3E1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6154400" y="12712705"/>
            <a:ext cx="4267200" cy="730250"/>
          </a:xfrm>
        </p:spPr>
        <p:txBody>
          <a:bodyPr anchor="ctr">
            <a:normAutofit/>
          </a:bodyPr>
          <a:lstStyle/>
          <a:p>
            <a:pPr defTabSz="914400">
              <a:spcAft>
                <a:spcPts val="1200"/>
              </a:spcAft>
              <a:defRPr/>
            </a:pPr>
            <a:fld id="{9DC25825-B1DE-1B44-BAFE-9EA3DBC1CEEA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 defTabSz="914400">
                <a:spcAft>
                  <a:spcPts val="1200"/>
                </a:spcAft>
                <a:defRPr/>
              </a:pPr>
              <a:t>14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0AB854E7-A8AA-41A2-93C8-4672FC5212CE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2633943" y="1003295"/>
            <a:ext cx="18105277" cy="9051926"/>
          </a:xfr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s-ES" sz="5400" b="1" dirty="0"/>
              <a:t>Unidad de coma flotante (FPU):</a:t>
            </a:r>
            <a:r>
              <a:rPr lang="es-ES" sz="5400" dirty="0"/>
              <a:t> </a:t>
            </a:r>
          </a:p>
          <a:p>
            <a:pPr marL="0" indent="0">
              <a:lnSpc>
                <a:spcPct val="90000"/>
              </a:lnSpc>
              <a:buNone/>
            </a:pPr>
            <a:endParaRPr lang="es-ES" sz="5400" dirty="0"/>
          </a:p>
          <a:p>
            <a:pPr marL="0" indent="0">
              <a:lnSpc>
                <a:spcPct val="90000"/>
              </a:lnSpc>
              <a:buNone/>
            </a:pPr>
            <a:r>
              <a:rPr lang="es-ES" sz="4000" dirty="0"/>
              <a:t>Este elemento no estaba en el diseño original de la arquitectura, posteriormente fue introducido cuando las instrucciones y cálculos se hicieron más complejos con la aparición de los programas representados gráficamente.</a:t>
            </a:r>
          </a:p>
          <a:p>
            <a:pPr marL="0" indent="0">
              <a:lnSpc>
                <a:spcPct val="90000"/>
              </a:lnSpc>
              <a:buNone/>
            </a:pPr>
            <a:endParaRPr lang="es-ES" sz="4000" dirty="0"/>
          </a:p>
          <a:p>
            <a:pPr marL="0" indent="0">
              <a:lnSpc>
                <a:spcPct val="90000"/>
              </a:lnSpc>
              <a:buNone/>
            </a:pPr>
            <a:r>
              <a:rPr lang="es-ES" sz="4000" dirty="0"/>
              <a:t>Esta unidad se encarga de realizar las operaciones en coma flotante, es decir, números reales.</a:t>
            </a:r>
            <a:br>
              <a:rPr lang="es-ES" sz="4000" dirty="0"/>
            </a:br>
            <a:endParaRPr lang="es-CL" sz="4000" dirty="0"/>
          </a:p>
        </p:txBody>
      </p:sp>
      <p:pic>
        <p:nvPicPr>
          <p:cNvPr id="7" name="Imagen 6" descr="Diagrama&#10;&#10;Descripción generada automáticamente">
            <a:extLst>
              <a:ext uri="{FF2B5EF4-FFF2-40B4-BE49-F238E27FC236}">
                <a16:creationId xmlns:a16="http://schemas.microsoft.com/office/drawing/2014/main" id="{3DD7D78D-FEB5-449C-A147-AE358BF541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8851" y="5856757"/>
            <a:ext cx="9906298" cy="666198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697926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D0086BE-F8A6-4569-AF1D-B60012BBEB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7203202" y="51988134"/>
            <a:ext cx="585417" cy="646329"/>
          </a:xfrm>
        </p:spPr>
        <p:txBody>
          <a:bodyPr/>
          <a:lstStyle/>
          <a:p>
            <a:pPr defTabSz="914400">
              <a:defRPr/>
            </a:pPr>
            <a:fld id="{9DC25825-B1DE-1B44-BAFE-9EA3DBC1CEEA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 defTabSz="914400">
                <a:defRPr/>
              </a:pPr>
              <a:t>15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A0237F60-8876-4EDD-B742-222F03979371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1838632" y="882648"/>
            <a:ext cx="20342942" cy="905192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b="1" dirty="0">
                <a:solidFill>
                  <a:schemeClr val="tx1"/>
                </a:solidFill>
              </a:rPr>
              <a:t>Banco de registros y la memoria caché (Cache):</a:t>
            </a:r>
            <a:r>
              <a:rPr lang="es-ES" dirty="0">
                <a:solidFill>
                  <a:schemeClr val="tx1"/>
                </a:solidFill>
              </a:rPr>
              <a:t> </a:t>
            </a:r>
          </a:p>
          <a:p>
            <a:pPr marL="0" indent="0">
              <a:buNone/>
            </a:pPr>
            <a:endParaRPr lang="es-ES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s-ES" sz="4000" dirty="0"/>
              <a:t>Los procesadores actuales cuentan con una memoria volátil que hace de puente desde la memoria RAM hasta la CPU. </a:t>
            </a:r>
          </a:p>
          <a:p>
            <a:pPr marL="0" indent="0">
              <a:buNone/>
            </a:pPr>
            <a:endParaRPr lang="es-ES" sz="4000" dirty="0"/>
          </a:p>
          <a:p>
            <a:pPr marL="0" indent="0">
              <a:buNone/>
            </a:pPr>
            <a:r>
              <a:rPr lang="es-ES" sz="4000" dirty="0"/>
              <a:t>Esta es mucho más rápida que la memoria RAM y se encarga de acelerar los accesos del microprocesador a la memoria principal.</a:t>
            </a:r>
            <a:br>
              <a:rPr lang="es-ES" dirty="0"/>
            </a:br>
            <a:br>
              <a:rPr lang="es-ES" dirty="0"/>
            </a:br>
            <a:endParaRPr lang="es-CL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CECEA2B8-EC36-4C7F-98C3-A8EDC68EB4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2600" y="6380212"/>
            <a:ext cx="17635005" cy="4563091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6B1DD1CD-61B0-48AB-8B51-D81A2C781766}"/>
              </a:ext>
            </a:extLst>
          </p:cNvPr>
          <p:cNvSpPr txBox="1"/>
          <p:nvPr/>
        </p:nvSpPr>
        <p:spPr>
          <a:xfrm>
            <a:off x="661086" y="12759380"/>
            <a:ext cx="12196118" cy="553998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pt-BR" dirty="0"/>
              <a:t>Material Elaborado Docente Boris Astorga. 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966619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935BFE63-0A7E-4150-B3E9-E2F088E7BE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>
              <a:defRPr/>
            </a:pPr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40AE674-25EF-4A4F-9522-F09C78BC65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7203202" y="51988134"/>
            <a:ext cx="585417" cy="646329"/>
          </a:xfrm>
        </p:spPr>
        <p:txBody>
          <a:bodyPr/>
          <a:lstStyle/>
          <a:p>
            <a:pPr defTabSz="914400">
              <a:defRPr/>
            </a:pPr>
            <a:fld id="{9DC25825-B1DE-1B44-BAFE-9EA3DBC1CEEA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 defTabSz="914400">
                <a:defRPr/>
              </a:pPr>
              <a:t>16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EC0135A4-E43B-4C72-BB4C-A114798859D5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1976284" y="1731731"/>
            <a:ext cx="20264284" cy="927056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s-ES" b="1" dirty="0">
                <a:solidFill>
                  <a:schemeClr val="tx1">
                    <a:lumMod val="50000"/>
                  </a:schemeClr>
                </a:solidFill>
              </a:rPr>
              <a:t>Bus frontal (Front Side Bus, FSB):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 </a:t>
            </a:r>
          </a:p>
          <a:p>
            <a:pPr marL="0" indent="0">
              <a:buNone/>
            </a:pPr>
            <a:endParaRPr lang="es-ES" dirty="0">
              <a:solidFill>
                <a:schemeClr val="tx1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es-ES" sz="4200" dirty="0"/>
              <a:t>También se conoce como bus de datos, bus principal o bus de sistema. </a:t>
            </a:r>
          </a:p>
          <a:p>
            <a:pPr marL="0" indent="0">
              <a:buNone/>
            </a:pPr>
            <a:r>
              <a:rPr lang="es-ES" sz="4200" dirty="0"/>
              <a:t>Es la vía o canal que comunica el microprocesador con la placa base, concretamente con el chip llamado puente nothbridge. </a:t>
            </a:r>
          </a:p>
          <a:p>
            <a:pPr marL="0" indent="0">
              <a:buNone/>
            </a:pPr>
            <a:endParaRPr lang="es-ES" sz="4200" dirty="0"/>
          </a:p>
          <a:p>
            <a:pPr marL="0" indent="0">
              <a:buNone/>
            </a:pPr>
            <a:r>
              <a:rPr lang="es-ES" sz="4200" dirty="0"/>
              <a:t>Este se encarga de controlar el funcionamiento del bus principal de la CPU, la RAM y los puertos d expansión como son los PCI-Express.</a:t>
            </a:r>
          </a:p>
          <a:p>
            <a:pPr marL="0" indent="0">
              <a:buNone/>
            </a:pPr>
            <a:endParaRPr lang="es-ES" sz="4200" dirty="0"/>
          </a:p>
          <a:p>
            <a:pPr marL="0" indent="0">
              <a:buNone/>
            </a:pPr>
            <a:r>
              <a:rPr lang="es-ES" sz="4200" dirty="0"/>
              <a:t>Los términos utilizados para definir a este bus son “Quick Path Interconnect” para Intel y “Hypertransport” para AMD</a:t>
            </a:r>
            <a:br>
              <a:rPr lang="es-ES" dirty="0"/>
            </a:br>
            <a:br>
              <a:rPr lang="es-ES" dirty="0"/>
            </a:br>
            <a:endParaRPr lang="es-CL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837A58F9-D6D2-46E9-A83E-3D5D96621E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5973" y="6858000"/>
            <a:ext cx="1935092" cy="684725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6C2BCCBD-C7C0-48FE-8451-CE5CEE999C76}"/>
              </a:ext>
            </a:extLst>
          </p:cNvPr>
          <p:cNvSpPr txBox="1"/>
          <p:nvPr/>
        </p:nvSpPr>
        <p:spPr>
          <a:xfrm>
            <a:off x="661086" y="12759380"/>
            <a:ext cx="12196118" cy="553998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pt-BR" dirty="0"/>
              <a:t>Material Elaborado Docente Boris Astorga. 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724675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FCAAC3B2-FC0D-4A5C-919D-CF9E5AED30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19666" y="1003300"/>
            <a:ext cx="16053789" cy="2940050"/>
          </a:xfrm>
        </p:spPr>
        <p:txBody>
          <a:bodyPr>
            <a:normAutofit fontScale="90000"/>
          </a:bodyPr>
          <a:lstStyle/>
          <a:p>
            <a:r>
              <a:rPr lang="es-ES" sz="6700" dirty="0">
                <a:solidFill>
                  <a:schemeClr val="tx1">
                    <a:lumMod val="50000"/>
                  </a:schemeClr>
                </a:solidFill>
              </a:rPr>
              <a:t>Núcleos e hilos en un procesador: </a:t>
            </a:r>
            <a:br>
              <a:rPr lang="es-ES" sz="6700" dirty="0">
                <a:solidFill>
                  <a:schemeClr val="tx1">
                    <a:lumMod val="50000"/>
                  </a:schemeClr>
                </a:solidFill>
              </a:rPr>
            </a:br>
            <a:r>
              <a:rPr lang="es-ES" sz="6700" dirty="0">
                <a:solidFill>
                  <a:schemeClr val="tx1">
                    <a:lumMod val="50000"/>
                  </a:schemeClr>
                </a:solidFill>
              </a:rPr>
              <a:t>¿Qué son y en qué se diferencian?</a:t>
            </a:r>
            <a:br>
              <a:rPr lang="es-ES" b="0" dirty="0">
                <a:solidFill>
                  <a:srgbClr val="FF0000"/>
                </a:solidFill>
              </a:rPr>
            </a:br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B37A0D6-3843-421D-987A-A2F6635E82C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7068801" y="12754661"/>
            <a:ext cx="585417" cy="646329"/>
          </a:xfrm>
        </p:spPr>
        <p:txBody>
          <a:bodyPr/>
          <a:lstStyle/>
          <a:p>
            <a:pPr defTabSz="914400">
              <a:defRPr/>
            </a:pPr>
            <a:fld id="{9DC25825-B1DE-1B44-BAFE-9EA3DBC1CEEA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 defTabSz="914400">
                <a:defRPr/>
              </a:pPr>
              <a:t>17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81D98B03-A5BE-48A1-BBBE-A2563D2ABD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6694" y="2750416"/>
            <a:ext cx="16337640" cy="941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175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F8331AB8-074F-44CB-B722-9176C0995A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625" y="914405"/>
            <a:ext cx="16915014" cy="2286000"/>
          </a:xfrm>
        </p:spPr>
        <p:txBody>
          <a:bodyPr>
            <a:normAutofit/>
          </a:bodyPr>
          <a:lstStyle/>
          <a:p>
            <a:r>
              <a:rPr lang="es-CL" dirty="0">
                <a:solidFill>
                  <a:srgbClr val="FF0000"/>
                </a:solidFill>
              </a:rPr>
              <a:t>Hilos                                Núcleo</a:t>
            </a: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2890A7B3-E1C9-49F5-8192-1FEEFAB5D0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>
              <a:defRPr/>
            </a:pPr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37E801E-5F2B-499E-A83A-DA5F0D143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7203202" y="51988134"/>
            <a:ext cx="585417" cy="646329"/>
          </a:xfrm>
        </p:spPr>
        <p:txBody>
          <a:bodyPr/>
          <a:lstStyle/>
          <a:p>
            <a:pPr defTabSz="914400">
              <a:defRPr/>
            </a:pPr>
            <a:fld id="{9DC25825-B1DE-1B44-BAFE-9EA3DBC1CEEA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 defTabSz="914400">
                <a:defRPr/>
              </a:pPr>
              <a:t>18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D68D7054-E99D-4CBF-879E-766EFC5B7D78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1877024" y="3051022"/>
            <a:ext cx="9703054" cy="8564152"/>
          </a:xfrm>
        </p:spPr>
        <p:txBody>
          <a:bodyPr>
            <a:normAutofit lnSpcReduction="10000"/>
          </a:bodyPr>
          <a:lstStyle/>
          <a:p>
            <a:pPr marL="0" indent="0" algn="just">
              <a:buNone/>
            </a:pPr>
            <a:r>
              <a:rPr lang="es-ES" sz="4000" dirty="0"/>
              <a:t>Podemos definir un hilo de procesamiento como el flujo de control de datos de un programa. </a:t>
            </a:r>
          </a:p>
          <a:p>
            <a:pPr marL="0" indent="0" algn="just">
              <a:buNone/>
            </a:pPr>
            <a:endParaRPr lang="es-ES" sz="4000" dirty="0"/>
          </a:p>
          <a:p>
            <a:pPr marL="0" indent="0" algn="just">
              <a:buNone/>
            </a:pPr>
            <a:r>
              <a:rPr lang="es-ES" sz="4000" dirty="0"/>
              <a:t>Es un medio que permite administrar las tareas de un procesador y de sus diferentes núcleos de una forma más eficiente. </a:t>
            </a:r>
          </a:p>
          <a:p>
            <a:pPr marL="0" indent="0" algn="just">
              <a:buNone/>
            </a:pPr>
            <a:endParaRPr lang="es-ES" sz="4000" dirty="0"/>
          </a:p>
          <a:p>
            <a:pPr marL="0" indent="0">
              <a:buNone/>
            </a:pPr>
            <a:r>
              <a:rPr lang="es-ES" sz="4000" dirty="0"/>
              <a:t>Gracias a los hilos, las unidades mínimas de asignación, que son las tareas o procesos de un programa, pueden dividirse en trozos para así optimizar los tiempos de espera de cada instrucción en la cola del proceso. </a:t>
            </a:r>
            <a:r>
              <a:rPr lang="es-ES" sz="4000" b="1" dirty="0"/>
              <a:t>.</a:t>
            </a:r>
            <a:br>
              <a:rPr lang="es-ES" sz="4000" dirty="0"/>
            </a:br>
            <a:br>
              <a:rPr lang="es-ES" sz="4000" dirty="0"/>
            </a:br>
            <a:endParaRPr lang="es-CL" sz="4000" dirty="0"/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F9AF2A74-DFD9-4475-8C5B-25320BF82FF8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12803924" y="3200405"/>
            <a:ext cx="10773835" cy="9051926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s-ES" sz="4000" dirty="0"/>
              <a:t>Los procesadores contenían un solo núcleo, el cual debía encargarse de todas las acciones al mismo tiempo, pero con el paso del tiempo y el avance en el terreno de la informática, comenzaron a surgir los procesadores que incluían dos o más núcleos, haciendo que las computadoras mejoraran notablemente su rendimiento y velocidad de proceso.</a:t>
            </a:r>
            <a:endParaRPr lang="es-CL" sz="400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2C10B8B-F89F-4399-9CC0-71B436023F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1128" y="6382902"/>
            <a:ext cx="2685337" cy="950196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C8971455-F8B3-4241-8B84-33750126FB3E}"/>
              </a:ext>
            </a:extLst>
          </p:cNvPr>
          <p:cNvSpPr txBox="1"/>
          <p:nvPr/>
        </p:nvSpPr>
        <p:spPr>
          <a:xfrm>
            <a:off x="661086" y="12759380"/>
            <a:ext cx="12196118" cy="553998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pt-BR" dirty="0"/>
              <a:t>Material Elaborado Docente Boris Astorga. 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036554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C2852CF0-1F2B-4021-9C3A-A7679759E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>
              <a:defRPr/>
            </a:pPr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F29A3BC-D616-4AB4-8C94-A1E750A2E5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7203202" y="51988134"/>
            <a:ext cx="585417" cy="646329"/>
          </a:xfrm>
        </p:spPr>
        <p:txBody>
          <a:bodyPr/>
          <a:lstStyle/>
          <a:p>
            <a:pPr defTabSz="914400">
              <a:defRPr/>
            </a:pPr>
            <a:fld id="{9DC25825-B1DE-1B44-BAFE-9EA3DBC1CEEA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 defTabSz="914400">
                <a:defRPr/>
              </a:pPr>
              <a:t>19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Marcador de contenido 7" descr="Imagen que contiene marcador, exterior, pasto, verde&#10;&#10;Descripción generada automáticamente">
            <a:extLst>
              <a:ext uri="{FF2B5EF4-FFF2-40B4-BE49-F238E27FC236}">
                <a16:creationId xmlns:a16="http://schemas.microsoft.com/office/drawing/2014/main" id="{9CAEBA72-50ED-49E1-BDFA-829012D80592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/>
          <a:stretch>
            <a:fillRect/>
          </a:stretch>
        </p:blipFill>
        <p:spPr>
          <a:xfrm>
            <a:off x="3737429" y="2765690"/>
            <a:ext cx="16909142" cy="8388444"/>
          </a:xfr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3626D153-9889-4ED9-8BC7-AFD4CFE167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9508" y="479690"/>
            <a:ext cx="17206156" cy="2286000"/>
          </a:xfrm>
        </p:spPr>
        <p:txBody>
          <a:bodyPr>
            <a:normAutofit/>
          </a:bodyPr>
          <a:lstStyle/>
          <a:p>
            <a:r>
              <a:rPr lang="en-US" sz="6000" dirty="0"/>
              <a:t>Estructura de un procesador de cuatro nucleos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6F5BC005-FAD6-46EF-BC24-0110C7B90479}"/>
              </a:ext>
            </a:extLst>
          </p:cNvPr>
          <p:cNvSpPr txBox="1"/>
          <p:nvPr/>
        </p:nvSpPr>
        <p:spPr>
          <a:xfrm>
            <a:off x="661086" y="12759380"/>
            <a:ext cx="12196118" cy="553998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pt-BR" dirty="0"/>
              <a:t>Material Elaborado Docente Boris Astorga. 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3682718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3">
            <a:extLst>
              <a:ext uri="{FF2B5EF4-FFF2-40B4-BE49-F238E27FC236}">
                <a16:creationId xmlns:a16="http://schemas.microsoft.com/office/drawing/2014/main" id="{7317E455-EA6A-4F4C-BA55-0C95E2274CDF}"/>
              </a:ext>
            </a:extLst>
          </p:cNvPr>
          <p:cNvSpPr txBox="1">
            <a:spLocks/>
          </p:cNvSpPr>
          <p:nvPr/>
        </p:nvSpPr>
        <p:spPr>
          <a:xfrm>
            <a:off x="4967508" y="6458805"/>
            <a:ext cx="14448984" cy="2839942"/>
          </a:xfrm>
          <a:prstGeom prst="rect">
            <a:avLst/>
          </a:prstGeom>
        </p:spPr>
        <p:txBody>
          <a:bodyPr/>
          <a:lstStyle>
            <a:lvl1pPr marL="244928" marR="0" indent="-244928" algn="l" defTabSz="18288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000" b="0" i="0" u="none" strike="noStrike" cap="none" spc="-150" baseline="0">
                <a:ln>
                  <a:noFill/>
                </a:ln>
                <a:solidFill>
                  <a:srgbClr val="535353"/>
                </a:solidFill>
                <a:uFillTx/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742950" marR="0" indent="-285750" algn="l" defTabSz="18288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000" b="0" i="0" u="none" strike="noStrike" cap="none" spc="-150" baseline="0">
                <a:ln>
                  <a:noFill/>
                </a:ln>
                <a:solidFill>
                  <a:srgbClr val="535353"/>
                </a:solidFill>
                <a:uFillTx/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257300" marR="0" indent="-342900" algn="l" defTabSz="18288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000" b="0" i="0" u="none" strike="noStrike" cap="none" spc="-150" baseline="0">
                <a:ln>
                  <a:noFill/>
                </a:ln>
                <a:solidFill>
                  <a:srgbClr val="535353"/>
                </a:solidFill>
                <a:uFillTx/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752600" marR="0" indent="-381000" algn="l" defTabSz="18288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000" b="0" i="0" u="none" strike="noStrike" cap="none" spc="-150" baseline="0">
                <a:ln>
                  <a:noFill/>
                </a:ln>
                <a:solidFill>
                  <a:srgbClr val="535353"/>
                </a:solidFill>
                <a:uFillTx/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09800" marR="0" indent="-381000" algn="l" defTabSz="18288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000" b="0" i="0" u="none" strike="noStrike" cap="none" spc="-150" baseline="0">
                <a:ln>
                  <a:noFill/>
                </a:ln>
                <a:solidFill>
                  <a:srgbClr val="535353"/>
                </a:solidFill>
                <a:uFillTx/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667000" marR="0" indent="-381000" algn="l" defTabSz="18288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000" b="0" i="0" u="none" strike="noStrike" cap="none" spc="-150" baseline="0">
                <a:ln>
                  <a:noFill/>
                </a:ln>
                <a:solidFill>
                  <a:srgbClr val="535353"/>
                </a:solidFill>
                <a:uFillTx/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124200" marR="0" indent="-381000" algn="l" defTabSz="18288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000" b="0" i="0" u="none" strike="noStrike" cap="none" spc="-150" baseline="0">
                <a:ln>
                  <a:noFill/>
                </a:ln>
                <a:solidFill>
                  <a:srgbClr val="535353"/>
                </a:solidFill>
                <a:uFillTx/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581400" marR="0" indent="-381000" algn="l" defTabSz="18288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000" b="0" i="0" u="none" strike="noStrike" cap="none" spc="-150" baseline="0">
                <a:ln>
                  <a:noFill/>
                </a:ln>
                <a:solidFill>
                  <a:srgbClr val="535353"/>
                </a:solidFill>
                <a:uFillTx/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038600" marR="0" indent="-381000" algn="l" defTabSz="18288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000" b="0" i="0" u="none" strike="noStrike" cap="none" spc="-150" baseline="0">
                <a:ln>
                  <a:noFill/>
                </a:ln>
                <a:solidFill>
                  <a:srgbClr val="535353"/>
                </a:solidFill>
                <a:uFillTx/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hangingPunct="1">
              <a:buNone/>
            </a:pPr>
            <a:r>
              <a:rPr lang="es-CL" sz="6000" dirty="0"/>
              <a:t>Armado de computadores personales.</a:t>
            </a:r>
          </a:p>
          <a:p>
            <a:pPr hangingPunct="1"/>
            <a:r>
              <a:rPr lang="es-CL" sz="6000" dirty="0"/>
              <a:t>Procesadores</a:t>
            </a:r>
            <a:endParaRPr lang="es-ES" sz="6000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03B05351-DD0D-4F99-A62C-DAAD092362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74940" y="9142422"/>
            <a:ext cx="10627796" cy="2024342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217CB992-8157-4763-94F0-192B85AD4AD9}"/>
              </a:ext>
            </a:extLst>
          </p:cNvPr>
          <p:cNvSpPr txBox="1"/>
          <p:nvPr/>
        </p:nvSpPr>
        <p:spPr>
          <a:xfrm>
            <a:off x="3024823" y="3713567"/>
            <a:ext cx="17596022" cy="2123658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endParaRPr lang="es-CL" sz="4400" dirty="0"/>
          </a:p>
          <a:p>
            <a:r>
              <a:rPr lang="es-CL" sz="4400" dirty="0"/>
              <a:t>Unidad 1 </a:t>
            </a:r>
          </a:p>
          <a:p>
            <a:r>
              <a:rPr lang="es-CL" sz="4400" dirty="0"/>
              <a:t>	Computadoras personales, portátiles y otros dispositivos móviles.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6FC44197-BCC9-4D56-8632-33E572CBC5FA}"/>
              </a:ext>
            </a:extLst>
          </p:cNvPr>
          <p:cNvSpPr txBox="1"/>
          <p:nvPr/>
        </p:nvSpPr>
        <p:spPr>
          <a:xfrm>
            <a:off x="661086" y="12759380"/>
            <a:ext cx="12196118" cy="553998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pt-BR" dirty="0"/>
              <a:t>Material Elaborado Docente Boris Astorga. 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889087868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 descr="Captura de pantalla de un celular&#10;&#10;Descripción generada automáticamente">
            <a:extLst>
              <a:ext uri="{FF2B5EF4-FFF2-40B4-BE49-F238E27FC236}">
                <a16:creationId xmlns:a16="http://schemas.microsoft.com/office/drawing/2014/main" id="{1DB5CE51-A50C-4D47-A6EB-90EE0C6FE7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8566" y="1719619"/>
            <a:ext cx="16694088" cy="9253182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12EB6A8A-8628-4277-B3CF-1033ED023C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8566" y="1904486"/>
            <a:ext cx="15111664" cy="10644632"/>
          </a:xfrm>
          <a:prstGeom prst="rect">
            <a:avLst/>
          </a:prstGeom>
        </p:spPr>
      </p:pic>
      <p:sp>
        <p:nvSpPr>
          <p:cNvPr id="4" name="Título 1">
            <a:extLst>
              <a:ext uri="{FF2B5EF4-FFF2-40B4-BE49-F238E27FC236}">
                <a16:creationId xmlns:a16="http://schemas.microsoft.com/office/drawing/2014/main" id="{27FA21AB-C852-4273-9AA5-56DA5E8BCD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1345" y="143302"/>
            <a:ext cx="19166145" cy="2286000"/>
          </a:xfrm>
        </p:spPr>
        <p:txBody>
          <a:bodyPr>
            <a:normAutofit/>
          </a:bodyPr>
          <a:lstStyle/>
          <a:p>
            <a:r>
              <a:rPr lang="en-US" sz="6000" dirty="0"/>
              <a:t>Estructura de un procesador antiguo sin nanotechnologies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135DE6CE-C69A-453F-A7E9-0995797B1F74}"/>
              </a:ext>
            </a:extLst>
          </p:cNvPr>
          <p:cNvSpPr txBox="1"/>
          <p:nvPr/>
        </p:nvSpPr>
        <p:spPr>
          <a:xfrm>
            <a:off x="661086" y="12759380"/>
            <a:ext cx="12196118" cy="553998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pt-BR" dirty="0"/>
              <a:t>Material Elaborado Docente Boris Astorga. 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17979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69806" y="324465"/>
            <a:ext cx="21394994" cy="2542601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Socket</a:t>
            </a:r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>
              <a:defRPr/>
            </a:pPr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>
          <a:xfrm>
            <a:off x="127203202" y="51988134"/>
            <a:ext cx="585417" cy="646329"/>
          </a:xfrm>
        </p:spPr>
        <p:txBody>
          <a:bodyPr/>
          <a:lstStyle/>
          <a:p>
            <a:pPr defTabSz="914400">
              <a:defRPr/>
            </a:pPr>
            <a:fld id="{9DC25825-B1DE-1B44-BAFE-9EA3DBC1CEEA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 defTabSz="914400">
                <a:defRPr/>
              </a:pPr>
              <a:t>21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3074" name="Picture 2" descr="File:Elitegroup 761GX-M754 - Socket 754-548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0" y="2754088"/>
            <a:ext cx="8839200" cy="883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CBFCD9EC-0BAB-4D2D-A026-F138D5D88D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1742" y="6857999"/>
            <a:ext cx="2209053" cy="781665"/>
          </a:xfrm>
          <a:prstGeom prst="rect">
            <a:avLst/>
          </a:prstGeom>
        </p:spPr>
      </p:pic>
      <p:sp>
        <p:nvSpPr>
          <p:cNvPr id="5" name="Marcador de contenido 4"/>
          <p:cNvSpPr>
            <a:spLocks noGrp="1"/>
          </p:cNvSpPr>
          <p:nvPr>
            <p:ph idx="13"/>
          </p:nvPr>
        </p:nvSpPr>
        <p:spPr>
          <a:xfrm>
            <a:off x="1425677" y="2722868"/>
            <a:ext cx="9813475" cy="9051926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s-ES" sz="4000" dirty="0"/>
              <a:t>El socket o la ranura de la CPU es la conexión entre la motherboard y el procesador. </a:t>
            </a:r>
          </a:p>
          <a:p>
            <a:pPr marL="0" indent="0" algn="just">
              <a:buNone/>
            </a:pPr>
            <a:endParaRPr lang="es-ES" sz="4000" dirty="0"/>
          </a:p>
          <a:p>
            <a:pPr marL="0" indent="0" algn="just">
              <a:buNone/>
            </a:pPr>
            <a:r>
              <a:rPr lang="es-ES" sz="4000" dirty="0"/>
              <a:t>La mayoría de los sockets de CPU y de los procesadores que se usan en la actualidad se fabrican sobre la base de las arquitecturas de matriz de rejilla de pines </a:t>
            </a:r>
            <a:endParaRPr lang="en-US" sz="4000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270F15B5-25F3-4DF8-A6B4-7924880B4A9A}"/>
              </a:ext>
            </a:extLst>
          </p:cNvPr>
          <p:cNvSpPr txBox="1"/>
          <p:nvPr/>
        </p:nvSpPr>
        <p:spPr>
          <a:xfrm>
            <a:off x="661086" y="12759380"/>
            <a:ext cx="12196118" cy="553998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pt-BR" dirty="0"/>
              <a:t>Material Elaborado Docente Boris Astorga. 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730845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5E9528-1756-4196-9FF1-05A1A2D19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980562"/>
            <a:ext cx="21945600" cy="3016251"/>
          </a:xfrm>
        </p:spPr>
        <p:txBody>
          <a:bodyPr>
            <a:normAutofit/>
          </a:bodyPr>
          <a:lstStyle/>
          <a:p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Los tipos de sockets son:</a:t>
            </a:r>
            <a:br>
              <a:rPr lang="es-ES" dirty="0">
                <a:solidFill>
                  <a:srgbClr val="FF0000"/>
                </a:solidFill>
              </a:rPr>
            </a:br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4C0A92D6-17CF-4C5D-8A54-50F93D09B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>
              <a:defRPr/>
            </a:pPr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D7B277E-7EDE-449B-AE86-95805E6410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7203202" y="51988134"/>
            <a:ext cx="585417" cy="646329"/>
          </a:xfrm>
        </p:spPr>
        <p:txBody>
          <a:bodyPr/>
          <a:lstStyle/>
          <a:p>
            <a:pPr defTabSz="914400">
              <a:defRPr/>
            </a:pPr>
            <a:fld id="{9DC25825-B1DE-1B44-BAFE-9EA3DBC1CEEA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 defTabSz="914400">
                <a:defRPr/>
              </a:pPr>
              <a:t>22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507DB794-BC9D-4C0A-8328-292E2C3699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6979" y="6858000"/>
            <a:ext cx="2268534" cy="802712"/>
          </a:xfrm>
          <a:prstGeom prst="rect">
            <a:avLst/>
          </a:prstGeom>
        </p:spPr>
      </p:pic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AE62ED48-667F-4CA3-A345-BD72F9601C2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1976284" y="3134749"/>
            <a:ext cx="20500258" cy="905192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sz="4400" b="1" dirty="0">
                <a:solidFill>
                  <a:schemeClr val="tx1">
                    <a:lumMod val="50000"/>
                  </a:schemeClr>
                </a:solidFill>
              </a:rPr>
              <a:t>PGA</a:t>
            </a:r>
            <a:r>
              <a:rPr lang="es-ES" sz="4400" dirty="0">
                <a:solidFill>
                  <a:schemeClr val="tx1">
                    <a:lumMod val="50000"/>
                  </a:schemeClr>
                </a:solidFill>
              </a:rPr>
              <a:t> </a:t>
            </a:r>
            <a:r>
              <a:rPr lang="es-ES" sz="4400" dirty="0"/>
              <a:t>(Pin Grid Array): Es el modelo más antiguo y en él solo hay taladros, dado que los pines se encuentran distribuidos en el propio procesador.</a:t>
            </a:r>
          </a:p>
          <a:p>
            <a:endParaRPr lang="es-ES" sz="4400" dirty="0"/>
          </a:p>
          <a:p>
            <a:pPr marL="0" indent="0">
              <a:buNone/>
            </a:pPr>
            <a:r>
              <a:rPr lang="es-ES" sz="4400" b="1" dirty="0">
                <a:solidFill>
                  <a:schemeClr val="tx1">
                    <a:lumMod val="50000"/>
                  </a:schemeClr>
                </a:solidFill>
              </a:rPr>
              <a:t>LGA</a:t>
            </a:r>
            <a:r>
              <a:rPr lang="es-ES" sz="4400" dirty="0"/>
              <a:t> (Land Grid Array): Este formato es el que lleva empleando Intel desde que sacó al mercado su modelo LGA775 y en él, los pines están en la placa base, mientras que en el procesador solo hay contactos eléctricos.</a:t>
            </a:r>
          </a:p>
          <a:p>
            <a:endParaRPr lang="es-ES" sz="4400" dirty="0"/>
          </a:p>
          <a:p>
            <a:pPr marL="0" indent="0">
              <a:buNone/>
            </a:pPr>
            <a:r>
              <a:rPr lang="es-ES" sz="4400" b="1" dirty="0">
                <a:solidFill>
                  <a:schemeClr val="tx1">
                    <a:lumMod val="50000"/>
                  </a:schemeClr>
                </a:solidFill>
              </a:rPr>
              <a:t>BGA</a:t>
            </a:r>
            <a:r>
              <a:rPr lang="es-ES" sz="4400" dirty="0">
                <a:solidFill>
                  <a:schemeClr val="tx1">
                    <a:lumMod val="50000"/>
                  </a:schemeClr>
                </a:solidFill>
              </a:rPr>
              <a:t> </a:t>
            </a:r>
            <a:r>
              <a:rPr lang="es-ES" sz="4400" dirty="0"/>
              <a:t>(Ball Grid Array): Este formato, por su parte, se emplea cuando se quiere soldar el procesador a la placa base, de manera que éste no se puede sustituir a antojo del usuario.</a:t>
            </a:r>
          </a:p>
          <a:p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3102284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B03F03E9-AB39-4091-A9AF-DBA032BE5E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>
              <a:defRPr/>
            </a:pPr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FDD2884-896D-4418-9F27-4D81321989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7203202" y="51988134"/>
            <a:ext cx="585417" cy="646329"/>
          </a:xfrm>
        </p:spPr>
        <p:txBody>
          <a:bodyPr/>
          <a:lstStyle/>
          <a:p>
            <a:pPr defTabSz="914400">
              <a:defRPr/>
            </a:pPr>
            <a:fld id="{9DC25825-B1DE-1B44-BAFE-9EA3DBC1CEEA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 defTabSz="914400">
                <a:defRPr/>
              </a:pPr>
              <a:t>23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2050" name="Picture 2" descr="socket placa base">
            <a:extLst>
              <a:ext uri="{FF2B5EF4-FFF2-40B4-BE49-F238E27FC236}">
                <a16:creationId xmlns:a16="http://schemas.microsoft.com/office/drawing/2014/main" id="{865DCCEF-ACA9-42AB-8477-54B0770299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844244"/>
            <a:ext cx="18288000" cy="11096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Tabla 6">
            <a:extLst>
              <a:ext uri="{FF2B5EF4-FFF2-40B4-BE49-F238E27FC236}">
                <a16:creationId xmlns:a16="http://schemas.microsoft.com/office/drawing/2014/main" id="{D40D238F-F099-43BD-96E3-EDEEC47A96EB}"/>
              </a:ext>
            </a:extLst>
          </p:cNvPr>
          <p:cNvGraphicFramePr>
            <a:graphicFrameLocks noGrp="1"/>
          </p:cNvGraphicFramePr>
          <p:nvPr/>
        </p:nvGraphicFramePr>
        <p:xfrm>
          <a:off x="2625213" y="707923"/>
          <a:ext cx="18966426" cy="11385754"/>
        </p:xfrm>
        <a:graphic>
          <a:graphicData uri="http://schemas.openxmlformats.org/drawingml/2006/table">
            <a:tbl>
              <a:tblPr/>
              <a:tblGrid>
                <a:gridCol w="18966426">
                  <a:extLst>
                    <a:ext uri="{9D8B030D-6E8A-4147-A177-3AD203B41FA5}">
                      <a16:colId xmlns:a16="http://schemas.microsoft.com/office/drawing/2014/main" val="2133423106"/>
                    </a:ext>
                  </a:extLst>
                </a:gridCol>
              </a:tblGrid>
              <a:tr h="11385754">
                <a:tc>
                  <a:txBody>
                    <a:bodyPr/>
                    <a:lstStyle/>
                    <a:p>
                      <a:endParaRPr lang="es-CL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7623786"/>
                  </a:ext>
                </a:extLst>
              </a:tr>
            </a:tbl>
          </a:graphicData>
        </a:graphic>
      </p:graphicFrame>
      <p:sp>
        <p:nvSpPr>
          <p:cNvPr id="6" name="CuadroTexto 5">
            <a:extLst>
              <a:ext uri="{FF2B5EF4-FFF2-40B4-BE49-F238E27FC236}">
                <a16:creationId xmlns:a16="http://schemas.microsoft.com/office/drawing/2014/main" id="{67A866DF-72FE-4A72-BE18-175C711DED6F}"/>
              </a:ext>
            </a:extLst>
          </p:cNvPr>
          <p:cNvSpPr txBox="1"/>
          <p:nvPr/>
        </p:nvSpPr>
        <p:spPr>
          <a:xfrm>
            <a:off x="661086" y="12759380"/>
            <a:ext cx="12196118" cy="553998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pt-BR" dirty="0"/>
              <a:t>Material Elaborado Docente Boris Astorga. 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3091375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(PGA, pin grid array)</a:t>
            </a:r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>
              <a:defRPr/>
            </a:pPr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>
          <a:xfrm>
            <a:off x="127203202" y="51988134"/>
            <a:ext cx="585417" cy="646329"/>
          </a:xfrm>
        </p:spPr>
        <p:txBody>
          <a:bodyPr/>
          <a:lstStyle/>
          <a:p>
            <a:pPr defTabSz="914400">
              <a:defRPr/>
            </a:pPr>
            <a:fld id="{9DC25825-B1DE-1B44-BAFE-9EA3DBC1CEEA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 defTabSz="914400">
                <a:defRPr/>
              </a:pPr>
              <a:t>24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contenido 4"/>
          <p:cNvSpPr>
            <a:spLocks noGrp="1"/>
          </p:cNvSpPr>
          <p:nvPr>
            <p:ph idx="13"/>
          </p:nvPr>
        </p:nvSpPr>
        <p:spPr>
          <a:xfrm>
            <a:off x="1602657" y="3200400"/>
            <a:ext cx="20313445" cy="8076104"/>
          </a:xfrm>
        </p:spPr>
        <p:txBody>
          <a:bodyPr/>
          <a:lstStyle/>
          <a:p>
            <a:pPr marL="0" indent="0" algn="just">
              <a:buNone/>
            </a:pPr>
            <a:r>
              <a:rPr lang="es-ES" dirty="0"/>
              <a:t>La matriz de rejilla de pines1​2​ o PGA (por sus siglas en inglés) es una interfaz de conexión a nivel físico para microprocesadores y circuitos integrados o microchips.</a:t>
            </a:r>
            <a:endParaRPr lang="en-US" dirty="0"/>
          </a:p>
        </p:txBody>
      </p:sp>
      <p:pic>
        <p:nvPicPr>
          <p:cNvPr id="7" name="Imagen 6" descr="Recorte de pantalla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0516" y="6474541"/>
            <a:ext cx="7902424" cy="5666298"/>
          </a:xfrm>
          <a:prstGeom prst="rect">
            <a:avLst/>
          </a:prstGeom>
        </p:spPr>
      </p:pic>
      <p:pic>
        <p:nvPicPr>
          <p:cNvPr id="1026" name="Picture 2" descr="Resultado de imagen para procesador 75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59379" y="7095842"/>
            <a:ext cx="8320338" cy="4180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32C0AD95-5AC4-4F15-9DE1-FF664EAAA8E1}"/>
              </a:ext>
            </a:extLst>
          </p:cNvPr>
          <p:cNvSpPr txBox="1"/>
          <p:nvPr/>
        </p:nvSpPr>
        <p:spPr>
          <a:xfrm>
            <a:off x="661086" y="12759380"/>
            <a:ext cx="12196118" cy="553998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pt-BR" dirty="0"/>
              <a:t>Material Elaborado Docente Boris Astorga. 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4063072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File:Elitegroup 761GX-M754 - Socket 754-5485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31" t="4956" r="7903" b="5051"/>
          <a:stretch/>
        </p:blipFill>
        <p:spPr bwMode="auto">
          <a:xfrm>
            <a:off x="5097812" y="1716710"/>
            <a:ext cx="8379728" cy="9635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Elipse 7"/>
          <p:cNvSpPr/>
          <p:nvPr/>
        </p:nvSpPr>
        <p:spPr>
          <a:xfrm>
            <a:off x="5669506" y="1489246"/>
            <a:ext cx="7451676" cy="2265528"/>
          </a:xfrm>
          <a:prstGeom prst="ellipse">
            <a:avLst/>
          </a:prstGeom>
          <a:noFill/>
          <a:ln w="44450">
            <a:solidFill>
              <a:srgbClr val="E30513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0"/>
          </a:p>
        </p:txBody>
      </p:sp>
      <p:sp>
        <p:nvSpPr>
          <p:cNvPr id="9" name="Elipse 8"/>
          <p:cNvSpPr/>
          <p:nvPr/>
        </p:nvSpPr>
        <p:spPr>
          <a:xfrm>
            <a:off x="4541395" y="9733762"/>
            <a:ext cx="3754272" cy="2265528"/>
          </a:xfrm>
          <a:prstGeom prst="ellipse">
            <a:avLst/>
          </a:prstGeom>
          <a:noFill/>
          <a:ln w="44450">
            <a:solidFill>
              <a:srgbClr val="E30513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0"/>
          </a:p>
        </p:txBody>
      </p:sp>
      <p:pic>
        <p:nvPicPr>
          <p:cNvPr id="12" name="Imagen 11" descr="Recorte de pantalla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844" r="8139"/>
          <a:stretch/>
        </p:blipFill>
        <p:spPr>
          <a:xfrm>
            <a:off x="15526735" y="3942586"/>
            <a:ext cx="6948236" cy="6433334"/>
          </a:xfrm>
          <a:prstGeom prst="rect">
            <a:avLst/>
          </a:prstGeom>
        </p:spPr>
      </p:pic>
      <p:sp>
        <p:nvSpPr>
          <p:cNvPr id="13" name="Elipse 12"/>
          <p:cNvSpPr/>
          <p:nvPr/>
        </p:nvSpPr>
        <p:spPr>
          <a:xfrm>
            <a:off x="14388668" y="9007181"/>
            <a:ext cx="3754272" cy="2265528"/>
          </a:xfrm>
          <a:prstGeom prst="ellipse">
            <a:avLst/>
          </a:prstGeom>
          <a:noFill/>
          <a:ln w="44450">
            <a:solidFill>
              <a:srgbClr val="E30513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0"/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89FB8631-97ED-430F-B383-E58B6D74F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3646" y="478998"/>
            <a:ext cx="8891720" cy="943627"/>
          </a:xfrm>
        </p:spPr>
        <p:txBody>
          <a:bodyPr>
            <a:noAutofit/>
          </a:bodyPr>
          <a:lstStyle/>
          <a:p>
            <a:r>
              <a:rPr lang="en-US" sz="5400" dirty="0">
                <a:solidFill>
                  <a:schemeClr val="tx1">
                    <a:lumMod val="50000"/>
                  </a:schemeClr>
                </a:solidFill>
              </a:rPr>
              <a:t>(PGA, pin grid array)</a:t>
            </a:r>
          </a:p>
        </p:txBody>
      </p:sp>
    </p:spTree>
    <p:extLst>
      <p:ext uri="{BB962C8B-B14F-4D97-AF65-F5344CB8AC3E}">
        <p14:creationId xmlns:p14="http://schemas.microsoft.com/office/powerpoint/2010/main" val="1421824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1302328" y="738332"/>
            <a:ext cx="16764000" cy="1977160"/>
          </a:xfrm>
        </p:spPr>
        <p:txBody>
          <a:bodyPr>
            <a:normAutofit/>
          </a:bodyPr>
          <a:lstStyle/>
          <a:p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La matriz de contactos en rejilla​ o LGA</a:t>
            </a:r>
            <a:endParaRPr lang="en-US" dirty="0">
              <a:solidFill>
                <a:schemeClr val="tx1">
                  <a:lumMod val="50000"/>
                </a:schemeClr>
              </a:solidFill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B388727A-8C99-452A-A146-04A26B1A0C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3346" y="6858000"/>
            <a:ext cx="2228118" cy="788411"/>
          </a:xfrm>
          <a:prstGeom prst="rect">
            <a:avLst/>
          </a:prstGeom>
        </p:spPr>
      </p:pic>
      <p:sp>
        <p:nvSpPr>
          <p:cNvPr id="5" name="Marcador de contenido 4"/>
          <p:cNvSpPr>
            <a:spLocks noGrp="1"/>
          </p:cNvSpPr>
          <p:nvPr>
            <p:ph idx="13"/>
          </p:nvPr>
        </p:nvSpPr>
        <p:spPr>
          <a:xfrm>
            <a:off x="1842654" y="3366660"/>
            <a:ext cx="20698692" cy="905192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sz="4800" dirty="0"/>
              <a:t>Es una interfaz de conexión a nivel físico para microprocesadores y circuitos integrados.</a:t>
            </a:r>
          </a:p>
          <a:p>
            <a:pPr marL="0" indent="0">
              <a:buNone/>
            </a:pPr>
            <a:endParaRPr lang="es-ES" sz="4800" dirty="0"/>
          </a:p>
          <a:p>
            <a:pPr marL="0" indent="0">
              <a:buNone/>
            </a:pPr>
            <a:r>
              <a:rPr lang="es-ES" sz="4800" dirty="0"/>
              <a:t>A diferencia de las interfaces de matriz de rejilla de pines (PGA) y matriz de rejilla de bolas (BGA), la interfaz LGA no presenta ni pines ni esferas, la conexión de la que dispone el chip es únicamente una matriz de superficies conductoras o contactos chapadas en oro que hacen contacto con la placa base a través del zócalo de CPU.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184B377B-7BE2-4C10-B2DB-12CF0FC87C49}"/>
              </a:ext>
            </a:extLst>
          </p:cNvPr>
          <p:cNvSpPr txBox="1"/>
          <p:nvPr/>
        </p:nvSpPr>
        <p:spPr>
          <a:xfrm>
            <a:off x="661086" y="12759380"/>
            <a:ext cx="12196118" cy="553998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pt-BR" dirty="0"/>
              <a:t>Material Elaborado Docente Boris Astorga. 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560210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>
              <a:defRPr/>
            </a:pPr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>
          <a:xfrm>
            <a:off x="127203202" y="51988134"/>
            <a:ext cx="585417" cy="646329"/>
          </a:xfrm>
        </p:spPr>
        <p:txBody>
          <a:bodyPr/>
          <a:lstStyle/>
          <a:p>
            <a:pPr defTabSz="914400">
              <a:defRPr/>
            </a:pPr>
            <a:fld id="{9DC25825-B1DE-1B44-BAFE-9EA3DBC1CEEA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 defTabSz="914400">
                <a:defRPr/>
              </a:pPr>
              <a:t>27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Marcador de contenido 7" descr="Recorte de pantalla"/>
          <p:cNvPicPr>
            <a:picLocks noGrp="1" noChangeAspect="1"/>
          </p:cNvPicPr>
          <p:nvPr>
            <p:ph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6418" y="4140166"/>
            <a:ext cx="9215330" cy="7048864"/>
          </a:xfrm>
        </p:spPr>
      </p:pic>
      <p:pic>
        <p:nvPicPr>
          <p:cNvPr id="7" name="Imagen 6" descr="Recorte de pantalla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6278" y="4542936"/>
            <a:ext cx="8389330" cy="6646094"/>
          </a:xfrm>
          <a:prstGeom prst="rect">
            <a:avLst/>
          </a:prstGeom>
        </p:spPr>
      </p:pic>
      <p:sp>
        <p:nvSpPr>
          <p:cNvPr id="6" name="Título 3">
            <a:extLst>
              <a:ext uri="{FF2B5EF4-FFF2-40B4-BE49-F238E27FC236}">
                <a16:creationId xmlns:a16="http://schemas.microsoft.com/office/drawing/2014/main" id="{E2194667-25C8-4D56-BB24-A7CBD3AFF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2767" y="1253072"/>
            <a:ext cx="16764000" cy="1977160"/>
          </a:xfrm>
        </p:spPr>
        <p:txBody>
          <a:bodyPr>
            <a:normAutofit/>
          </a:bodyPr>
          <a:lstStyle/>
          <a:p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La matriz de contactos en rejilla​ o LGA</a:t>
            </a:r>
            <a:endParaRPr lang="en-US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3ED6DF6F-C676-46DA-99AE-5CC271CD8DE0}"/>
              </a:ext>
            </a:extLst>
          </p:cNvPr>
          <p:cNvSpPr txBox="1"/>
          <p:nvPr/>
        </p:nvSpPr>
        <p:spPr>
          <a:xfrm>
            <a:off x="661086" y="12759380"/>
            <a:ext cx="12196118" cy="553998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pt-BR" dirty="0"/>
              <a:t>Material Elaborado Docente Boris Astorga. 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3023468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84FC6F-C382-4F27-9164-A217BF7608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774084"/>
            <a:ext cx="21945600" cy="3016251"/>
          </a:xfrm>
        </p:spPr>
        <p:txBody>
          <a:bodyPr>
            <a:normAutofit/>
          </a:bodyPr>
          <a:lstStyle/>
          <a:p>
            <a:r>
              <a:rPr lang="es-ES" dirty="0">
                <a:solidFill>
                  <a:schemeClr val="tx1"/>
                </a:solidFill>
              </a:rPr>
              <a:t>BGA</a:t>
            </a:r>
            <a:r>
              <a:rPr lang="es-CL" dirty="0">
                <a:solidFill>
                  <a:schemeClr val="tx1"/>
                </a:solidFill>
              </a:rPr>
              <a:t> matriz de rejilla de bolas</a:t>
            </a: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1A96117C-FE3B-4ACA-A0E9-D66A988F8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>
              <a:defRPr/>
            </a:pPr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85CC3F1-6D5B-4545-B8D1-0C76A8FCBB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7203202" y="51988134"/>
            <a:ext cx="585417" cy="646329"/>
          </a:xfrm>
        </p:spPr>
        <p:txBody>
          <a:bodyPr/>
          <a:lstStyle/>
          <a:p>
            <a:pPr defTabSz="914400">
              <a:defRPr/>
            </a:pPr>
            <a:fld id="{9DC25825-B1DE-1B44-BAFE-9EA3DBC1CEEA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 defTabSz="914400">
                <a:defRPr/>
              </a:pPr>
              <a:t>28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469E49AE-854F-47F4-871F-4456FE26C9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6979" y="6858000"/>
            <a:ext cx="2018453" cy="714222"/>
          </a:xfrm>
          <a:prstGeom prst="rect">
            <a:avLst/>
          </a:prstGeom>
        </p:spPr>
      </p:pic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C7E5F4CE-1A67-4B50-BA27-864C05DFE67B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1725561" y="3313012"/>
            <a:ext cx="20932877" cy="9051926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s-ES" dirty="0"/>
              <a:t>Sucesor del PGA es el acrónimo de Ball Grid Array. En este caso tenemos en vez de unas pequeñas patitas de cobre, unas bolitas. Estas se sueldan directamente a la placa base. </a:t>
            </a:r>
          </a:p>
          <a:p>
            <a:pPr marL="0" indent="0" algn="just">
              <a:buNone/>
            </a:pPr>
            <a:endParaRPr lang="es-ES" dirty="0"/>
          </a:p>
          <a:p>
            <a:pPr marL="0" indent="0" algn="just">
              <a:buNone/>
            </a:pPr>
            <a:r>
              <a:rPr lang="es-ES" dirty="0"/>
              <a:t>De esta forma no es necesario que exista un socket haciendo que sea más pequeño todo y reduciendo costes. Pero te cargas cualquier posibilidad de ampliación</a:t>
            </a:r>
            <a:endParaRPr lang="es-CL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D401C7F2-C7F1-488C-84FF-6BAFA3847CCF}"/>
              </a:ext>
            </a:extLst>
          </p:cNvPr>
          <p:cNvSpPr txBox="1"/>
          <p:nvPr/>
        </p:nvSpPr>
        <p:spPr>
          <a:xfrm>
            <a:off x="661086" y="12759380"/>
            <a:ext cx="12196118" cy="553998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pt-BR" dirty="0"/>
              <a:t>Material Elaborado Docente Boris Astorga. 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2229511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E09C8604-B54F-45A4-964E-2413CD63E2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7055" y="3286581"/>
            <a:ext cx="12185404" cy="8744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ítulo 1">
            <a:extLst>
              <a:ext uri="{FF2B5EF4-FFF2-40B4-BE49-F238E27FC236}">
                <a16:creationId xmlns:a16="http://schemas.microsoft.com/office/drawing/2014/main" id="{F6339346-601D-4342-B853-82DFD450A8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774084"/>
            <a:ext cx="21945600" cy="3016251"/>
          </a:xfrm>
        </p:spPr>
        <p:txBody>
          <a:bodyPr>
            <a:normAutofit/>
          </a:bodyPr>
          <a:lstStyle/>
          <a:p>
            <a:r>
              <a:rPr lang="es-ES" dirty="0">
                <a:solidFill>
                  <a:schemeClr val="tx1"/>
                </a:solidFill>
              </a:rPr>
              <a:t>BGA</a:t>
            </a:r>
            <a:r>
              <a:rPr lang="es-CL" dirty="0">
                <a:solidFill>
                  <a:schemeClr val="tx1"/>
                </a:solidFill>
              </a:rPr>
              <a:t> matriz de rejilla de bolas</a:t>
            </a:r>
          </a:p>
        </p:txBody>
      </p:sp>
    </p:spTree>
    <p:extLst>
      <p:ext uri="{BB962C8B-B14F-4D97-AF65-F5344CB8AC3E}">
        <p14:creationId xmlns:p14="http://schemas.microsoft.com/office/powerpoint/2010/main" val="1550999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3">
            <a:extLst>
              <a:ext uri="{FF2B5EF4-FFF2-40B4-BE49-F238E27FC236}">
                <a16:creationId xmlns:a16="http://schemas.microsoft.com/office/drawing/2014/main" id="{7BC41417-EEB7-4ECB-9C83-0455B7B51851}"/>
              </a:ext>
            </a:extLst>
          </p:cNvPr>
          <p:cNvSpPr txBox="1">
            <a:spLocks/>
          </p:cNvSpPr>
          <p:nvPr/>
        </p:nvSpPr>
        <p:spPr>
          <a:xfrm>
            <a:off x="2396838" y="1981087"/>
            <a:ext cx="4059381" cy="1925893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18288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0" i="0" u="none" strike="noStrike" cap="none" spc="-300" baseline="0">
                <a:ln>
                  <a:noFill/>
                </a:ln>
                <a:solidFill>
                  <a:srgbClr val="535353"/>
                </a:solidFill>
                <a:uFillTx/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0" marR="0" indent="0" algn="l" defTabSz="18288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0" i="0" u="none" strike="noStrike" cap="none" spc="-300" baseline="0">
                <a:ln>
                  <a:noFill/>
                </a:ln>
                <a:solidFill>
                  <a:srgbClr val="535353"/>
                </a:solidFill>
                <a:uFillTx/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0" marR="0" indent="0" algn="l" defTabSz="18288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0" i="0" u="none" strike="noStrike" cap="none" spc="-300" baseline="0">
                <a:ln>
                  <a:noFill/>
                </a:ln>
                <a:solidFill>
                  <a:srgbClr val="535353"/>
                </a:solidFill>
                <a:uFillTx/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0" marR="0" indent="0" algn="l" defTabSz="18288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0" i="0" u="none" strike="noStrike" cap="none" spc="-300" baseline="0">
                <a:ln>
                  <a:noFill/>
                </a:ln>
                <a:solidFill>
                  <a:srgbClr val="535353"/>
                </a:solidFill>
                <a:uFillTx/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0" marR="0" indent="0" algn="l" defTabSz="18288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0" i="0" u="none" strike="noStrike" cap="none" spc="-300" baseline="0">
                <a:ln>
                  <a:noFill/>
                </a:ln>
                <a:solidFill>
                  <a:srgbClr val="535353"/>
                </a:solidFill>
                <a:uFillTx/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0" marR="0" indent="0" algn="l" defTabSz="18288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0" i="0" u="none" strike="noStrike" cap="none" spc="-300" baseline="0">
                <a:ln>
                  <a:noFill/>
                </a:ln>
                <a:solidFill>
                  <a:srgbClr val="535353"/>
                </a:solidFill>
                <a:uFillTx/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0" marR="0" indent="0" algn="l" defTabSz="18288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0" i="0" u="none" strike="noStrike" cap="none" spc="-300" baseline="0">
                <a:ln>
                  <a:noFill/>
                </a:ln>
                <a:solidFill>
                  <a:srgbClr val="535353"/>
                </a:solidFill>
                <a:uFillTx/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0" marR="0" indent="0" algn="l" defTabSz="18288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0" i="0" u="none" strike="noStrike" cap="none" spc="-300" baseline="0">
                <a:ln>
                  <a:noFill/>
                </a:ln>
                <a:solidFill>
                  <a:srgbClr val="535353"/>
                </a:solidFill>
                <a:uFillTx/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0" marR="0" indent="0" algn="l" defTabSz="18288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0" i="0" u="none" strike="noStrike" cap="none" spc="-300" baseline="0">
                <a:ln>
                  <a:noFill/>
                </a:ln>
                <a:solidFill>
                  <a:srgbClr val="535353"/>
                </a:solidFill>
                <a:uFillTx/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hangingPunct="1"/>
            <a:r>
              <a:rPr lang="es-CL"/>
              <a:t>Objetivo</a:t>
            </a:r>
            <a:endParaRPr lang="en-US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17A127D5-F950-41E3-9650-FF9D054B7A75}"/>
              </a:ext>
            </a:extLst>
          </p:cNvPr>
          <p:cNvSpPr txBox="1"/>
          <p:nvPr/>
        </p:nvSpPr>
        <p:spPr>
          <a:xfrm>
            <a:off x="3131127" y="5264725"/>
            <a:ext cx="16874837" cy="769441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s-CL" sz="4400" dirty="0"/>
              <a:t>Conocer elementos y componentes de un procesador</a:t>
            </a:r>
            <a:endParaRPr lang="en-US" sz="4400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FEE9A8F2-19ED-43CD-9701-667E181866D0}"/>
              </a:ext>
            </a:extLst>
          </p:cNvPr>
          <p:cNvSpPr txBox="1"/>
          <p:nvPr/>
        </p:nvSpPr>
        <p:spPr>
          <a:xfrm>
            <a:off x="661086" y="12759380"/>
            <a:ext cx="12196118" cy="553998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pt-BR" dirty="0"/>
              <a:t>Material Elaborado Docente Boris Astorga. 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740276992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E3E1E0E2-8982-40A7-A3AA-2D6DCA9138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>
              <a:defRPr/>
            </a:pPr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800701E-8473-4F81-9C10-B29D8C80ED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7203202" y="51988134"/>
            <a:ext cx="585417" cy="646329"/>
          </a:xfrm>
        </p:spPr>
        <p:txBody>
          <a:bodyPr/>
          <a:lstStyle/>
          <a:p>
            <a:pPr defTabSz="914400">
              <a:defRPr/>
            </a:pPr>
            <a:fld id="{9DC25825-B1DE-1B44-BAFE-9EA3DBC1CEEA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 defTabSz="914400">
                <a:defRPr/>
              </a:pPr>
              <a:t>30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72C83A69-4ACA-4589-AADC-A31190B4C8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0650" y="914405"/>
            <a:ext cx="10652126" cy="2286000"/>
          </a:xfrm>
        </p:spPr>
        <p:txBody>
          <a:bodyPr/>
          <a:lstStyle/>
          <a:p>
            <a:r>
              <a:rPr lang="es-CL" dirty="0">
                <a:solidFill>
                  <a:schemeClr val="tx1">
                    <a:lumMod val="50000"/>
                  </a:schemeClr>
                </a:solidFill>
              </a:rPr>
              <a:t>Socket Intel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D700B7D4-189F-426D-9076-BDEFA5F0D1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2437" y="6748462"/>
            <a:ext cx="619125" cy="219075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C8332E4A-C7AA-47B3-8E38-ECBCAE53EF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9043" y="2846444"/>
            <a:ext cx="21245038" cy="8893272"/>
          </a:xfrm>
          <a:prstGeom prst="rect">
            <a:avLst/>
          </a:prstGeom>
        </p:spPr>
      </p:pic>
      <p:graphicFrame>
        <p:nvGraphicFramePr>
          <p:cNvPr id="15" name="Tabla 14">
            <a:extLst>
              <a:ext uri="{FF2B5EF4-FFF2-40B4-BE49-F238E27FC236}">
                <a16:creationId xmlns:a16="http://schemas.microsoft.com/office/drawing/2014/main" id="{66B5A734-F85E-4B35-961B-B5072354AE83}"/>
              </a:ext>
            </a:extLst>
          </p:cNvPr>
          <p:cNvGraphicFramePr>
            <a:graphicFrameLocks noGrp="1"/>
          </p:cNvGraphicFramePr>
          <p:nvPr/>
        </p:nvGraphicFramePr>
        <p:xfrm>
          <a:off x="1917290" y="2743200"/>
          <a:ext cx="21503149" cy="9497961"/>
        </p:xfrm>
        <a:graphic>
          <a:graphicData uri="http://schemas.openxmlformats.org/drawingml/2006/table">
            <a:tbl>
              <a:tblPr/>
              <a:tblGrid>
                <a:gridCol w="21503149">
                  <a:extLst>
                    <a:ext uri="{9D8B030D-6E8A-4147-A177-3AD203B41FA5}">
                      <a16:colId xmlns:a16="http://schemas.microsoft.com/office/drawing/2014/main" val="1017642839"/>
                    </a:ext>
                  </a:extLst>
                </a:gridCol>
              </a:tblGrid>
              <a:tr h="9497961">
                <a:tc>
                  <a:txBody>
                    <a:bodyPr/>
                    <a:lstStyle/>
                    <a:p>
                      <a:endParaRPr lang="es-CL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6938988"/>
                  </a:ext>
                </a:extLst>
              </a:tr>
            </a:tbl>
          </a:graphicData>
        </a:graphic>
      </p:graphicFrame>
      <p:sp>
        <p:nvSpPr>
          <p:cNvPr id="8" name="CuadroTexto 7">
            <a:extLst>
              <a:ext uri="{FF2B5EF4-FFF2-40B4-BE49-F238E27FC236}">
                <a16:creationId xmlns:a16="http://schemas.microsoft.com/office/drawing/2014/main" id="{14D44832-928D-4F74-AA18-48E63DA2E1B0}"/>
              </a:ext>
            </a:extLst>
          </p:cNvPr>
          <p:cNvSpPr txBox="1"/>
          <p:nvPr/>
        </p:nvSpPr>
        <p:spPr>
          <a:xfrm>
            <a:off x="661086" y="12759380"/>
            <a:ext cx="12196118" cy="553998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pt-BR" dirty="0"/>
              <a:t>Material Elaborado Docente Boris Astorga. 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556007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>
              <a:defRPr/>
            </a:pPr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>
          <a:xfrm>
            <a:off x="127203202" y="51988134"/>
            <a:ext cx="585417" cy="646329"/>
          </a:xfrm>
        </p:spPr>
        <p:txBody>
          <a:bodyPr/>
          <a:lstStyle/>
          <a:p>
            <a:pPr defTabSz="914400">
              <a:defRPr/>
            </a:pPr>
            <a:fld id="{9DC25825-B1DE-1B44-BAFE-9EA3DBC1CEEA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 defTabSz="914400">
                <a:defRPr/>
              </a:pPr>
              <a:t>31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3C94DA7C-31EE-4F52-B6FB-1B565124DA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271" y="773158"/>
            <a:ext cx="10650828" cy="2286000"/>
          </a:xfrm>
        </p:spPr>
        <p:txBody>
          <a:bodyPr/>
          <a:lstStyle/>
          <a:p>
            <a:r>
              <a:rPr lang="es-CL" dirty="0"/>
              <a:t>Socket AMD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25993B0-61A8-486E-894E-E9E3C0FB76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2232" y="6557041"/>
            <a:ext cx="2135290" cy="143190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ADA6A422-B999-4B2F-811C-2E2B9E4C9C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8374" y="2930351"/>
            <a:ext cx="21580116" cy="9336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576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404160" y="1025530"/>
            <a:ext cx="19213479" cy="2286000"/>
          </a:xfrm>
        </p:spPr>
        <p:txBody>
          <a:bodyPr>
            <a:noAutofit/>
          </a:bodyPr>
          <a:lstStyle/>
          <a:p>
            <a:r>
              <a:rPr lang="es-CL" sz="5400" dirty="0">
                <a:solidFill>
                  <a:schemeClr val="tx1">
                    <a:lumMod val="50000"/>
                  </a:schemeClr>
                </a:solidFill>
              </a:rPr>
              <a:t>¿</a:t>
            </a:r>
            <a:r>
              <a:rPr lang="es-ES" sz="5400" dirty="0">
                <a:solidFill>
                  <a:schemeClr val="tx1">
                    <a:lumMod val="50000"/>
                  </a:schemeClr>
                </a:solidFill>
              </a:rPr>
              <a:t>Qué significan los números y las letras en los procesadores de Intel?</a:t>
            </a:r>
            <a:br>
              <a:rPr lang="es-ES" sz="4800" dirty="0">
                <a:solidFill>
                  <a:srgbClr val="FF0000"/>
                </a:solidFill>
              </a:rPr>
            </a:br>
            <a:endParaRPr lang="en-US" sz="4800" dirty="0">
              <a:solidFill>
                <a:srgbClr val="FF0000"/>
              </a:solidFill>
            </a:endParaRPr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>
              <a:defRPr/>
            </a:pPr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>
          <a:xfrm>
            <a:off x="127203202" y="51988134"/>
            <a:ext cx="585417" cy="646329"/>
          </a:xfrm>
        </p:spPr>
        <p:txBody>
          <a:bodyPr/>
          <a:lstStyle/>
          <a:p>
            <a:pPr defTabSz="914400">
              <a:defRPr/>
            </a:pPr>
            <a:fld id="{9DC25825-B1DE-1B44-BAFE-9EA3DBC1CEEA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 defTabSz="914400">
                <a:defRPr/>
              </a:pPr>
              <a:t>32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Imagen 6" descr="Recorte de pantalla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012" b="92733" l="27071" r="83030">
                        <a14:foregroundMark x1="67475" y1="9302" x2="27071" y2="32267"/>
                        <a14:foregroundMark x1="25051" y1="32558" x2="30303" y2="59593"/>
                        <a14:foregroundMark x1="30303" y1="59593" x2="42424" y2="88081"/>
                        <a14:foregroundMark x1="41414" y1="92733" x2="47475" y2="89244"/>
                        <a14:foregroundMark x1="83030" y1="69477" x2="74343" y2="5087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936" t="5280" r="14042" b="5197"/>
          <a:stretch/>
        </p:blipFill>
        <p:spPr>
          <a:xfrm rot="1225073">
            <a:off x="1334327" y="2680579"/>
            <a:ext cx="9477938" cy="9356426"/>
          </a:xfrm>
          <a:prstGeom prst="rect">
            <a:avLst/>
          </a:prstGeom>
        </p:spPr>
      </p:pic>
      <p:sp>
        <p:nvSpPr>
          <p:cNvPr id="8" name="Rectángulo 7"/>
          <p:cNvSpPr/>
          <p:nvPr/>
        </p:nvSpPr>
        <p:spPr>
          <a:xfrm>
            <a:off x="11010900" y="3311530"/>
            <a:ext cx="9410700" cy="80945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s-ES" sz="4000" dirty="0">
                <a:solidFill>
                  <a:srgbClr val="FF0000"/>
                </a:solidFill>
              </a:rPr>
              <a:t>Intel Core: </a:t>
            </a:r>
            <a:r>
              <a:rPr lang="es-ES" sz="4000" dirty="0"/>
              <a:t>Nos indica la arquitectura a la que pertenece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sz="4000" dirty="0">
                <a:solidFill>
                  <a:srgbClr val="FF0000"/>
                </a:solidFill>
              </a:rPr>
              <a:t>i7: </a:t>
            </a:r>
            <a:r>
              <a:rPr lang="es-ES" sz="4000" dirty="0"/>
              <a:t>Es la familia de procesadores de gama alta, dentro de Intel Core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sz="4000" dirty="0">
                <a:solidFill>
                  <a:srgbClr val="FF0000"/>
                </a:solidFill>
              </a:rPr>
              <a:t>6: </a:t>
            </a:r>
            <a:r>
              <a:rPr lang="es-ES" sz="4000" dirty="0"/>
              <a:t>El primer numero siempre indica la generación, en este caso, la Sexta. Estamos en la Séptima Generación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sz="4000" dirty="0">
                <a:solidFill>
                  <a:srgbClr val="FF0000"/>
                </a:solidFill>
              </a:rPr>
              <a:t>700: </a:t>
            </a:r>
            <a:r>
              <a:rPr lang="es-ES" sz="4000" dirty="0"/>
              <a:t>Nos indica que está en la zona alta en cuanto a rendimiento, dentro de la gama i7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sz="4000" dirty="0">
                <a:solidFill>
                  <a:srgbClr val="FF0000"/>
                </a:solidFill>
              </a:rPr>
              <a:t>K: </a:t>
            </a:r>
            <a:r>
              <a:rPr lang="es-ES" sz="4000" dirty="0"/>
              <a:t>esta letra significa que la CPU no tiene la velocidad bloqueada (</a:t>
            </a:r>
            <a:r>
              <a:rPr lang="es-ES" sz="4000" i="1" dirty="0" err="1"/>
              <a:t>Unlocked</a:t>
            </a:r>
            <a:r>
              <a:rPr lang="es-ES" sz="4000" dirty="0"/>
              <a:t>), así que se puede hacer </a:t>
            </a:r>
            <a:r>
              <a:rPr lang="es-ES" sz="4000" i="1" dirty="0" err="1"/>
              <a:t>overclocking</a:t>
            </a:r>
            <a:r>
              <a:rPr lang="es-ES" sz="4000" dirty="0"/>
              <a:t> para aumentar su rendimiento. Está pensado para juegos.</a:t>
            </a:r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E1779C59-5AA9-4AEF-87A4-2AEE63C8E464}"/>
              </a:ext>
            </a:extLst>
          </p:cNvPr>
          <p:cNvGraphicFramePr>
            <a:graphicFrameLocks noGrp="1"/>
          </p:cNvGraphicFramePr>
          <p:nvPr/>
        </p:nvGraphicFramePr>
        <p:xfrm>
          <a:off x="1946787" y="2772697"/>
          <a:ext cx="19644852" cy="8967019"/>
        </p:xfrm>
        <a:graphic>
          <a:graphicData uri="http://schemas.openxmlformats.org/drawingml/2006/table">
            <a:tbl>
              <a:tblPr/>
              <a:tblGrid>
                <a:gridCol w="19644852">
                  <a:extLst>
                    <a:ext uri="{9D8B030D-6E8A-4147-A177-3AD203B41FA5}">
                      <a16:colId xmlns:a16="http://schemas.microsoft.com/office/drawing/2014/main" val="4220560254"/>
                    </a:ext>
                  </a:extLst>
                </a:gridCol>
              </a:tblGrid>
              <a:tr h="8967019">
                <a:tc>
                  <a:txBody>
                    <a:bodyPr/>
                    <a:lstStyle/>
                    <a:p>
                      <a:endParaRPr lang="es-CL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2672210"/>
                  </a:ext>
                </a:extLst>
              </a:tr>
            </a:tbl>
          </a:graphicData>
        </a:graphic>
      </p:graphicFrame>
      <p:sp>
        <p:nvSpPr>
          <p:cNvPr id="9" name="CuadroTexto 8">
            <a:extLst>
              <a:ext uri="{FF2B5EF4-FFF2-40B4-BE49-F238E27FC236}">
                <a16:creationId xmlns:a16="http://schemas.microsoft.com/office/drawing/2014/main" id="{B7E478AF-D4C8-4C3A-9CCE-28B109C0768C}"/>
              </a:ext>
            </a:extLst>
          </p:cNvPr>
          <p:cNvSpPr txBox="1"/>
          <p:nvPr/>
        </p:nvSpPr>
        <p:spPr>
          <a:xfrm>
            <a:off x="661086" y="12759380"/>
            <a:ext cx="12196118" cy="553998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pt-BR" dirty="0"/>
              <a:t>Material Elaborado Docente Boris Astorga. 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2754443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>
              <a:defRPr/>
            </a:pPr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>
          <a:xfrm>
            <a:off x="127203202" y="51988134"/>
            <a:ext cx="585417" cy="646329"/>
          </a:xfrm>
        </p:spPr>
        <p:txBody>
          <a:bodyPr/>
          <a:lstStyle/>
          <a:p>
            <a:pPr defTabSz="914400">
              <a:defRPr/>
            </a:pPr>
            <a:fld id="{9DC25825-B1DE-1B44-BAFE-9EA3DBC1CEEA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 defTabSz="914400">
                <a:defRPr/>
              </a:pPr>
              <a:t>33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Imagen 7" descr="Recorte de pantalla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5373" y="2803071"/>
            <a:ext cx="17591314" cy="7502070"/>
          </a:xfrm>
          <a:prstGeom prst="rect">
            <a:avLst/>
          </a:prstGeom>
        </p:spPr>
      </p:pic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7BA4EE03-B110-4D0B-9CC9-DECAC1C6EF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3621519"/>
              </p:ext>
            </p:extLst>
          </p:nvPr>
        </p:nvGraphicFramePr>
        <p:xfrm>
          <a:off x="2227242" y="2803071"/>
          <a:ext cx="18789445" cy="7285703"/>
        </p:xfrm>
        <a:graphic>
          <a:graphicData uri="http://schemas.openxmlformats.org/drawingml/2006/table">
            <a:tbl>
              <a:tblPr/>
              <a:tblGrid>
                <a:gridCol w="18789445">
                  <a:extLst>
                    <a:ext uri="{9D8B030D-6E8A-4147-A177-3AD203B41FA5}">
                      <a16:colId xmlns:a16="http://schemas.microsoft.com/office/drawing/2014/main" val="1442671957"/>
                    </a:ext>
                  </a:extLst>
                </a:gridCol>
              </a:tblGrid>
              <a:tr h="7285703">
                <a:tc>
                  <a:txBody>
                    <a:bodyPr/>
                    <a:lstStyle/>
                    <a:p>
                      <a:endParaRPr lang="es-CL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66117457"/>
                  </a:ext>
                </a:extLst>
              </a:tr>
            </a:tbl>
          </a:graphicData>
        </a:graphic>
      </p:graphicFrame>
      <p:sp>
        <p:nvSpPr>
          <p:cNvPr id="6" name="Título 1">
            <a:extLst>
              <a:ext uri="{FF2B5EF4-FFF2-40B4-BE49-F238E27FC236}">
                <a16:creationId xmlns:a16="http://schemas.microsoft.com/office/drawing/2014/main" id="{46D513D8-AB5C-480F-A50B-B7FB1936ED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7242" y="517071"/>
            <a:ext cx="19213479" cy="2286000"/>
          </a:xfrm>
        </p:spPr>
        <p:txBody>
          <a:bodyPr>
            <a:noAutofit/>
          </a:bodyPr>
          <a:lstStyle/>
          <a:p>
            <a:r>
              <a:rPr lang="es-CL" sz="5400" dirty="0">
                <a:solidFill>
                  <a:schemeClr val="tx1">
                    <a:lumMod val="50000"/>
                  </a:schemeClr>
                </a:solidFill>
              </a:rPr>
              <a:t>¿</a:t>
            </a:r>
            <a:r>
              <a:rPr lang="es-ES" sz="5400" dirty="0">
                <a:solidFill>
                  <a:schemeClr val="tx1">
                    <a:lumMod val="50000"/>
                  </a:schemeClr>
                </a:solidFill>
              </a:rPr>
              <a:t>Qué significan los números y las letras en los procesadores de Intel?</a:t>
            </a:r>
            <a:br>
              <a:rPr lang="es-ES" sz="4800" dirty="0">
                <a:solidFill>
                  <a:srgbClr val="FF0000"/>
                </a:solidFill>
              </a:rPr>
            </a:br>
            <a:endParaRPr lang="en-US" sz="4800" dirty="0">
              <a:solidFill>
                <a:srgbClr val="FF0000"/>
              </a:solidFill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59ADAC7F-0A10-4824-8CEC-A077A55FBD55}"/>
              </a:ext>
            </a:extLst>
          </p:cNvPr>
          <p:cNvSpPr txBox="1"/>
          <p:nvPr/>
        </p:nvSpPr>
        <p:spPr>
          <a:xfrm>
            <a:off x="661086" y="12759380"/>
            <a:ext cx="12196118" cy="553998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pt-BR" dirty="0"/>
              <a:t>Material Elaborado Docente Boris Astorga. 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40932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>
              <a:defRPr/>
            </a:pPr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>
          <a:xfrm>
            <a:off x="127203202" y="51988134"/>
            <a:ext cx="585417" cy="646329"/>
          </a:xfrm>
        </p:spPr>
        <p:txBody>
          <a:bodyPr/>
          <a:lstStyle/>
          <a:p>
            <a:pPr defTabSz="914400">
              <a:defRPr/>
            </a:pPr>
            <a:fld id="{9DC25825-B1DE-1B44-BAFE-9EA3DBC1CEEA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 defTabSz="914400">
                <a:defRPr/>
              </a:pPr>
              <a:t>34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F87F6083-37B5-4441-B310-2679AF2A8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2586" y="760059"/>
            <a:ext cx="19213479" cy="2286000"/>
          </a:xfrm>
        </p:spPr>
        <p:txBody>
          <a:bodyPr>
            <a:noAutofit/>
          </a:bodyPr>
          <a:lstStyle/>
          <a:p>
            <a:r>
              <a:rPr lang="es-CL" sz="5400" dirty="0">
                <a:solidFill>
                  <a:schemeClr val="tx1">
                    <a:lumMod val="50000"/>
                  </a:schemeClr>
                </a:solidFill>
              </a:rPr>
              <a:t>¿</a:t>
            </a:r>
            <a:r>
              <a:rPr lang="es-ES" sz="5400" dirty="0">
                <a:solidFill>
                  <a:schemeClr val="tx1">
                    <a:lumMod val="50000"/>
                  </a:schemeClr>
                </a:solidFill>
              </a:rPr>
              <a:t>Qué significan los números y las letras en los procesadores de Intel?</a:t>
            </a:r>
            <a:br>
              <a:rPr lang="es-ES" sz="4800" dirty="0">
                <a:solidFill>
                  <a:srgbClr val="FF0000"/>
                </a:solidFill>
              </a:rPr>
            </a:br>
            <a:endParaRPr lang="en-US" sz="4800" dirty="0">
              <a:solidFill>
                <a:srgbClr val="FF0000"/>
              </a:solidFill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B093C06C-D7A2-412B-A856-44BF794A17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5573" y="6219594"/>
            <a:ext cx="2063886" cy="1276811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573A51A2-C184-486E-94A7-E574D481FA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911" y="2552930"/>
            <a:ext cx="20743624" cy="9249090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3491B393-59FF-4CA3-95CE-36F0153F602D}"/>
              </a:ext>
            </a:extLst>
          </p:cNvPr>
          <p:cNvSpPr txBox="1"/>
          <p:nvPr/>
        </p:nvSpPr>
        <p:spPr>
          <a:xfrm>
            <a:off x="661086" y="12759380"/>
            <a:ext cx="12196118" cy="553998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pt-BR" dirty="0"/>
              <a:t>Material Elaborado Docente Boris Astorga. 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407205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Procesador AMD nomenclatura Ryzen">
            <a:extLst>
              <a:ext uri="{FF2B5EF4-FFF2-40B4-BE49-F238E27FC236}">
                <a16:creationId xmlns:a16="http://schemas.microsoft.com/office/drawing/2014/main" id="{EFD63609-DC6A-405A-8310-F8A6839E0B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1844951"/>
            <a:ext cx="18288000" cy="6340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C64DC3CC-33B2-45BA-8356-219C3868199F}"/>
              </a:ext>
            </a:extLst>
          </p:cNvPr>
          <p:cNvSpPr txBox="1"/>
          <p:nvPr/>
        </p:nvSpPr>
        <p:spPr>
          <a:xfrm>
            <a:off x="956692" y="8372521"/>
            <a:ext cx="13673707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0" dirty="0"/>
              <a:t>X: alto rendimiento con la tecnología XFR</a:t>
            </a:r>
          </a:p>
          <a:p>
            <a:r>
              <a:rPr lang="es-ES" sz="6000" dirty="0"/>
              <a:t>G: procesador con: gráficos integrados</a:t>
            </a:r>
          </a:p>
          <a:p>
            <a:r>
              <a:rPr lang="es-ES" sz="6000" dirty="0"/>
              <a:t>T: procesador de bajo consumo</a:t>
            </a:r>
          </a:p>
          <a:p>
            <a:r>
              <a:rPr lang="es-ES" sz="6000" dirty="0"/>
              <a:t>S: procesador de bajo consumo con GFX</a:t>
            </a:r>
          </a:p>
          <a:p>
            <a:endParaRPr lang="es-ES" sz="6000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BEE80B79-BB9E-48D7-951A-7D643799BC8D}"/>
              </a:ext>
            </a:extLst>
          </p:cNvPr>
          <p:cNvSpPr txBox="1"/>
          <p:nvPr/>
        </p:nvSpPr>
        <p:spPr>
          <a:xfrm>
            <a:off x="15171457" y="10579369"/>
            <a:ext cx="863065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/>
              <a:t>7, 8, 9: Alto rendimiento y entusiasta</a:t>
            </a:r>
          </a:p>
          <a:p>
            <a:r>
              <a:rPr lang="es-ES" sz="4000" dirty="0"/>
              <a:t>4, 5, 6: Medio y alto rendimiento</a:t>
            </a:r>
          </a:p>
          <a:p>
            <a:endParaRPr lang="es-ES" sz="4000" dirty="0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AA48CD9B-4CB4-4A6A-89EC-8E200320B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7242" y="517071"/>
            <a:ext cx="19213479" cy="2286000"/>
          </a:xfrm>
        </p:spPr>
        <p:txBody>
          <a:bodyPr>
            <a:noAutofit/>
          </a:bodyPr>
          <a:lstStyle/>
          <a:p>
            <a:r>
              <a:rPr lang="es-CL" sz="5400" dirty="0">
                <a:solidFill>
                  <a:schemeClr val="tx1">
                    <a:lumMod val="50000"/>
                  </a:schemeClr>
                </a:solidFill>
              </a:rPr>
              <a:t>¿</a:t>
            </a:r>
            <a:r>
              <a:rPr lang="es-ES" sz="5400" dirty="0">
                <a:solidFill>
                  <a:schemeClr val="tx1">
                    <a:lumMod val="50000"/>
                  </a:schemeClr>
                </a:solidFill>
              </a:rPr>
              <a:t>Qué significan los números y las letras en los procesadores de AMD?</a:t>
            </a:r>
            <a:br>
              <a:rPr lang="es-ES" sz="4800" dirty="0">
                <a:solidFill>
                  <a:srgbClr val="FF0000"/>
                </a:solidFill>
              </a:rPr>
            </a:br>
            <a:endParaRPr lang="en-US" sz="4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4199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63D08758-DCB4-435A-932E-409FA8E85816}"/>
              </a:ext>
            </a:extLst>
          </p:cNvPr>
          <p:cNvSpPr txBox="1">
            <a:spLocks/>
          </p:cNvSpPr>
          <p:nvPr/>
        </p:nvSpPr>
        <p:spPr>
          <a:xfrm>
            <a:off x="2122520" y="1098962"/>
            <a:ext cx="19213479" cy="2286000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tIns="91439" bIns="91439" anchor="ctr">
            <a:noAutofit/>
          </a:bodyPr>
          <a:lstStyle>
            <a:lvl1pPr marL="0" marR="0" indent="0" algn="l" defTabSz="18288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1" i="0" u="none" strike="noStrike" cap="none" spc="-300" baseline="0">
                <a:ln>
                  <a:noFill/>
                </a:ln>
                <a:solidFill>
                  <a:srgbClr val="535353"/>
                </a:solidFill>
                <a:uFillTx/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0" marR="0" indent="0" algn="l" defTabSz="18288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0" i="0" u="none" strike="noStrike" cap="none" spc="-300" baseline="0">
                <a:ln>
                  <a:noFill/>
                </a:ln>
                <a:solidFill>
                  <a:srgbClr val="535353"/>
                </a:solidFill>
                <a:uFillTx/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0" marR="0" indent="0" algn="l" defTabSz="18288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0" i="0" u="none" strike="noStrike" cap="none" spc="-300" baseline="0">
                <a:ln>
                  <a:noFill/>
                </a:ln>
                <a:solidFill>
                  <a:srgbClr val="535353"/>
                </a:solidFill>
                <a:uFillTx/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0" marR="0" indent="0" algn="l" defTabSz="18288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0" i="0" u="none" strike="noStrike" cap="none" spc="-300" baseline="0">
                <a:ln>
                  <a:noFill/>
                </a:ln>
                <a:solidFill>
                  <a:srgbClr val="535353"/>
                </a:solidFill>
                <a:uFillTx/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0" marR="0" indent="0" algn="l" defTabSz="18288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0" i="0" u="none" strike="noStrike" cap="none" spc="-300" baseline="0">
                <a:ln>
                  <a:noFill/>
                </a:ln>
                <a:solidFill>
                  <a:srgbClr val="535353"/>
                </a:solidFill>
                <a:uFillTx/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0" marR="0" indent="0" algn="l" defTabSz="18288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0" i="0" u="none" strike="noStrike" cap="none" spc="-300" baseline="0">
                <a:ln>
                  <a:noFill/>
                </a:ln>
                <a:solidFill>
                  <a:srgbClr val="535353"/>
                </a:solidFill>
                <a:uFillTx/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0" marR="0" indent="0" algn="l" defTabSz="18288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0" i="0" u="none" strike="noStrike" cap="none" spc="-300" baseline="0">
                <a:ln>
                  <a:noFill/>
                </a:ln>
                <a:solidFill>
                  <a:srgbClr val="535353"/>
                </a:solidFill>
                <a:uFillTx/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0" marR="0" indent="0" algn="l" defTabSz="18288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0" i="0" u="none" strike="noStrike" cap="none" spc="-300" baseline="0">
                <a:ln>
                  <a:noFill/>
                </a:ln>
                <a:solidFill>
                  <a:srgbClr val="535353"/>
                </a:solidFill>
                <a:uFillTx/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0" marR="0" indent="0" algn="l" defTabSz="18288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0" i="0" u="none" strike="noStrike" cap="none" spc="-300" baseline="0">
                <a:ln>
                  <a:noFill/>
                </a:ln>
                <a:solidFill>
                  <a:srgbClr val="535353"/>
                </a:solidFill>
                <a:uFillTx/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hangingPunct="1"/>
            <a:r>
              <a:rPr lang="es-CL" sz="5400">
                <a:solidFill>
                  <a:schemeClr val="tx1">
                    <a:lumMod val="50000"/>
                  </a:schemeClr>
                </a:solidFill>
              </a:rPr>
              <a:t>¿</a:t>
            </a:r>
            <a:r>
              <a:rPr lang="es-ES" sz="5400">
                <a:solidFill>
                  <a:schemeClr val="tx1">
                    <a:lumMod val="50000"/>
                  </a:schemeClr>
                </a:solidFill>
              </a:rPr>
              <a:t>Qué significan los números y las letras en los procesadores de AMD?</a:t>
            </a:r>
            <a:br>
              <a:rPr lang="es-ES" sz="4800">
                <a:solidFill>
                  <a:srgbClr val="FF0000"/>
                </a:solidFill>
              </a:rPr>
            </a:br>
            <a:endParaRPr lang="en-US" sz="4800" dirty="0">
              <a:solidFill>
                <a:srgbClr val="FF0000"/>
              </a:solidFill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F0880D7-52BA-4C1B-81CF-4BF662B589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9539" y="6608184"/>
            <a:ext cx="2812598" cy="928688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22677C5-903C-4F54-AC0D-1EBDCC1EA9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6989" y="5250872"/>
            <a:ext cx="17149010" cy="2286000"/>
          </a:xfrm>
        </p:spPr>
        <p:txBody>
          <a:bodyPr>
            <a:normAutofit fontScale="90000"/>
          </a:bodyPr>
          <a:lstStyle/>
          <a:p>
            <a:pPr eaLnBrk="0" fontAlgn="base" hangingPunct="0">
              <a:spcAft>
                <a:spcPct val="0"/>
              </a:spcAft>
            </a:pPr>
            <a:r>
              <a:rPr lang="es-CL" altLang="es-CL" dirty="0">
                <a:solidFill>
                  <a:srgbClr val="FF0000"/>
                </a:solidFill>
                <a:latin typeface="-apple-system"/>
              </a:rPr>
              <a:t>Ryzen 9</a:t>
            </a:r>
            <a:r>
              <a:rPr lang="es-CL" altLang="es-CL" b="0" dirty="0">
                <a:solidFill>
                  <a:srgbClr val="FF0000"/>
                </a:solidFill>
                <a:latin typeface="-apple-system"/>
              </a:rPr>
              <a:t>: gama entusiasta (12 y 16 núcleos)</a:t>
            </a:r>
            <a:br>
              <a:rPr lang="es-CL" altLang="es-CL" b="0" dirty="0">
                <a:solidFill>
                  <a:srgbClr val="FF0000"/>
                </a:solidFill>
                <a:latin typeface="-apple-system"/>
              </a:rPr>
            </a:br>
            <a:r>
              <a:rPr lang="es-CL" altLang="es-CL" dirty="0">
                <a:solidFill>
                  <a:srgbClr val="FF0000"/>
                </a:solidFill>
                <a:latin typeface="-apple-system"/>
              </a:rPr>
              <a:t>Ryzen 7</a:t>
            </a:r>
            <a:r>
              <a:rPr lang="es-CL" altLang="es-CL" b="0" dirty="0">
                <a:solidFill>
                  <a:srgbClr val="FF0000"/>
                </a:solidFill>
                <a:latin typeface="-apple-system"/>
              </a:rPr>
              <a:t>: gama alto rendimiento (8 núcleos)</a:t>
            </a:r>
            <a:br>
              <a:rPr lang="es-CL" altLang="es-CL" b="0" dirty="0">
                <a:solidFill>
                  <a:srgbClr val="FF0000"/>
                </a:solidFill>
                <a:latin typeface="-apple-system"/>
              </a:rPr>
            </a:br>
            <a:r>
              <a:rPr lang="es-CL" altLang="es-CL" dirty="0">
                <a:solidFill>
                  <a:srgbClr val="FF0000"/>
                </a:solidFill>
                <a:latin typeface="-apple-system"/>
              </a:rPr>
              <a:t>Ryzen 5</a:t>
            </a:r>
            <a:r>
              <a:rPr lang="es-CL" altLang="es-CL" b="0" dirty="0">
                <a:solidFill>
                  <a:srgbClr val="FF0000"/>
                </a:solidFill>
                <a:latin typeface="-apple-system"/>
              </a:rPr>
              <a:t>: gama alta (6 o 4 núcleos)</a:t>
            </a:r>
            <a:br>
              <a:rPr lang="es-CL" altLang="es-CL" b="0" dirty="0">
                <a:solidFill>
                  <a:srgbClr val="FF0000"/>
                </a:solidFill>
                <a:latin typeface="-apple-system"/>
              </a:rPr>
            </a:br>
            <a:r>
              <a:rPr lang="es-CL" altLang="es-CL" dirty="0">
                <a:solidFill>
                  <a:srgbClr val="FF0000"/>
                </a:solidFill>
                <a:latin typeface="-apple-system"/>
              </a:rPr>
              <a:t>Ryzen 3</a:t>
            </a:r>
            <a:r>
              <a:rPr lang="es-CL" altLang="es-CL" b="0" dirty="0">
                <a:solidFill>
                  <a:srgbClr val="FF0000"/>
                </a:solidFill>
                <a:latin typeface="-apple-system"/>
              </a:rPr>
              <a:t>: gama media (4 núcleos)</a:t>
            </a:r>
            <a:endParaRPr lang="es-CL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C53EE132-E773-45F1-A988-C9C3FA259457}"/>
              </a:ext>
            </a:extLst>
          </p:cNvPr>
          <p:cNvSpPr txBox="1"/>
          <p:nvPr/>
        </p:nvSpPr>
        <p:spPr>
          <a:xfrm>
            <a:off x="661086" y="12759380"/>
            <a:ext cx="12196118" cy="553998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pt-BR" dirty="0"/>
              <a:t>Material Elaborado Docente Boris Astorga. 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617779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D05670-C651-41FF-9C6C-E3DD45D79003}"/>
              </a:ext>
            </a:extLst>
          </p:cNvPr>
          <p:cNvSpPr txBox="1">
            <a:spLocks/>
          </p:cNvSpPr>
          <p:nvPr/>
        </p:nvSpPr>
        <p:spPr>
          <a:xfrm>
            <a:off x="1759529" y="2462068"/>
            <a:ext cx="6470071" cy="1694296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18288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0" i="0" u="none" strike="noStrike" cap="none" spc="-300" baseline="0">
                <a:ln>
                  <a:noFill/>
                </a:ln>
                <a:solidFill>
                  <a:srgbClr val="535353"/>
                </a:solidFill>
                <a:uFillTx/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0" marR="0" indent="0" algn="l" defTabSz="18288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0" i="0" u="none" strike="noStrike" cap="none" spc="-300" baseline="0">
                <a:ln>
                  <a:noFill/>
                </a:ln>
                <a:solidFill>
                  <a:srgbClr val="535353"/>
                </a:solidFill>
                <a:uFillTx/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0" marR="0" indent="0" algn="l" defTabSz="18288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0" i="0" u="none" strike="noStrike" cap="none" spc="-300" baseline="0">
                <a:ln>
                  <a:noFill/>
                </a:ln>
                <a:solidFill>
                  <a:srgbClr val="535353"/>
                </a:solidFill>
                <a:uFillTx/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0" marR="0" indent="0" algn="l" defTabSz="18288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0" i="0" u="none" strike="noStrike" cap="none" spc="-300" baseline="0">
                <a:ln>
                  <a:noFill/>
                </a:ln>
                <a:solidFill>
                  <a:srgbClr val="535353"/>
                </a:solidFill>
                <a:uFillTx/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0" marR="0" indent="0" algn="l" defTabSz="18288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0" i="0" u="none" strike="noStrike" cap="none" spc="-300" baseline="0">
                <a:ln>
                  <a:noFill/>
                </a:ln>
                <a:solidFill>
                  <a:srgbClr val="535353"/>
                </a:solidFill>
                <a:uFillTx/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0" marR="0" indent="0" algn="l" defTabSz="18288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0" i="0" u="none" strike="noStrike" cap="none" spc="-300" baseline="0">
                <a:ln>
                  <a:noFill/>
                </a:ln>
                <a:solidFill>
                  <a:srgbClr val="535353"/>
                </a:solidFill>
                <a:uFillTx/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0" marR="0" indent="0" algn="l" defTabSz="18288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0" i="0" u="none" strike="noStrike" cap="none" spc="-300" baseline="0">
                <a:ln>
                  <a:noFill/>
                </a:ln>
                <a:solidFill>
                  <a:srgbClr val="535353"/>
                </a:solidFill>
                <a:uFillTx/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0" marR="0" indent="0" algn="l" defTabSz="18288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0" i="0" u="none" strike="noStrike" cap="none" spc="-300" baseline="0">
                <a:ln>
                  <a:noFill/>
                </a:ln>
                <a:solidFill>
                  <a:srgbClr val="535353"/>
                </a:solidFill>
                <a:uFillTx/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0" marR="0" indent="0" algn="l" defTabSz="18288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0" i="0" u="none" strike="noStrike" cap="none" spc="-300" baseline="0">
                <a:ln>
                  <a:noFill/>
                </a:ln>
                <a:solidFill>
                  <a:srgbClr val="535353"/>
                </a:solidFill>
                <a:uFillTx/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hangingPunct="1"/>
            <a:r>
              <a:rPr lang="es-CL" b="1" dirty="0"/>
              <a:t>Contenidos</a:t>
            </a:r>
            <a:endParaRPr lang="en-US" b="1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918A5ED-4A2D-4735-89E4-213253CB29CD}"/>
              </a:ext>
            </a:extLst>
          </p:cNvPr>
          <p:cNvSpPr txBox="1">
            <a:spLocks/>
          </p:cNvSpPr>
          <p:nvPr/>
        </p:nvSpPr>
        <p:spPr>
          <a:xfrm>
            <a:off x="4523509" y="4887768"/>
            <a:ext cx="11002598" cy="5769264"/>
          </a:xfrm>
          <a:prstGeom prst="rect">
            <a:avLst/>
          </a:prstGeom>
        </p:spPr>
        <p:txBody>
          <a:bodyPr/>
          <a:lstStyle>
            <a:lvl1pPr marL="244928" marR="0" indent="-244928" algn="l" defTabSz="18288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000" b="0" i="0" u="none" strike="noStrike" cap="none" spc="-150" baseline="0">
                <a:ln>
                  <a:noFill/>
                </a:ln>
                <a:solidFill>
                  <a:srgbClr val="535353"/>
                </a:solidFill>
                <a:uFillTx/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742950" marR="0" indent="-285750" algn="l" defTabSz="18288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000" b="0" i="0" u="none" strike="noStrike" cap="none" spc="-150" baseline="0">
                <a:ln>
                  <a:noFill/>
                </a:ln>
                <a:solidFill>
                  <a:srgbClr val="535353"/>
                </a:solidFill>
                <a:uFillTx/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257300" marR="0" indent="-342900" algn="l" defTabSz="18288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000" b="0" i="0" u="none" strike="noStrike" cap="none" spc="-150" baseline="0">
                <a:ln>
                  <a:noFill/>
                </a:ln>
                <a:solidFill>
                  <a:srgbClr val="535353"/>
                </a:solidFill>
                <a:uFillTx/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752600" marR="0" indent="-381000" algn="l" defTabSz="18288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000" b="0" i="0" u="none" strike="noStrike" cap="none" spc="-150" baseline="0">
                <a:ln>
                  <a:noFill/>
                </a:ln>
                <a:solidFill>
                  <a:srgbClr val="535353"/>
                </a:solidFill>
                <a:uFillTx/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09800" marR="0" indent="-381000" algn="l" defTabSz="18288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000" b="0" i="0" u="none" strike="noStrike" cap="none" spc="-150" baseline="0">
                <a:ln>
                  <a:noFill/>
                </a:ln>
                <a:solidFill>
                  <a:srgbClr val="535353"/>
                </a:solidFill>
                <a:uFillTx/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667000" marR="0" indent="-381000" algn="l" defTabSz="18288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000" b="0" i="0" u="none" strike="noStrike" cap="none" spc="-150" baseline="0">
                <a:ln>
                  <a:noFill/>
                </a:ln>
                <a:solidFill>
                  <a:srgbClr val="535353"/>
                </a:solidFill>
                <a:uFillTx/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124200" marR="0" indent="-381000" algn="l" defTabSz="18288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000" b="0" i="0" u="none" strike="noStrike" cap="none" spc="-150" baseline="0">
                <a:ln>
                  <a:noFill/>
                </a:ln>
                <a:solidFill>
                  <a:srgbClr val="535353"/>
                </a:solidFill>
                <a:uFillTx/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581400" marR="0" indent="-381000" algn="l" defTabSz="18288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000" b="0" i="0" u="none" strike="noStrike" cap="none" spc="-150" baseline="0">
                <a:ln>
                  <a:noFill/>
                </a:ln>
                <a:solidFill>
                  <a:srgbClr val="535353"/>
                </a:solidFill>
                <a:uFillTx/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038600" marR="0" indent="-381000" algn="l" defTabSz="18288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000" b="0" i="0" u="none" strike="noStrike" cap="none" spc="-150" baseline="0">
                <a:ln>
                  <a:noFill/>
                </a:ln>
                <a:solidFill>
                  <a:srgbClr val="535353"/>
                </a:solidFill>
                <a:uFillTx/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hangingPunct="1">
              <a:lnSpc>
                <a:spcPct val="150000"/>
              </a:lnSpc>
            </a:pPr>
            <a:r>
              <a:rPr lang="es-CL" sz="3600" dirty="0"/>
              <a:t>¿Que es un procesador?</a:t>
            </a:r>
          </a:p>
          <a:p>
            <a:pPr hangingPunct="1">
              <a:lnSpc>
                <a:spcPct val="150000"/>
              </a:lnSpc>
            </a:pPr>
            <a:r>
              <a:rPr lang="es-CL" sz="3600" dirty="0"/>
              <a:t>Tipos de socket</a:t>
            </a:r>
          </a:p>
          <a:p>
            <a:pPr hangingPunct="1">
              <a:lnSpc>
                <a:spcPct val="150000"/>
              </a:lnSpc>
            </a:pPr>
            <a:r>
              <a:rPr lang="es-CL" sz="3600" dirty="0"/>
              <a:t>Socket y su respectivo microprocesador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D03316B-22F1-43C8-84DC-44F59E8ED2F7}"/>
              </a:ext>
            </a:extLst>
          </p:cNvPr>
          <p:cNvSpPr txBox="1"/>
          <p:nvPr/>
        </p:nvSpPr>
        <p:spPr>
          <a:xfrm>
            <a:off x="661086" y="12759380"/>
            <a:ext cx="12196118" cy="553998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pt-BR" dirty="0"/>
              <a:t>Material Elaborado Docente Boris Astorga. 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2994638517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title"/>
          </p:nvPr>
        </p:nvSpPr>
        <p:spPr>
          <a:xfrm>
            <a:off x="1534753" y="549277"/>
            <a:ext cx="4899546" cy="1299990"/>
          </a:xfrm>
        </p:spPr>
        <p:txBody>
          <a:bodyPr>
            <a:normAutofit fontScale="90000"/>
          </a:bodyPr>
          <a:lstStyle/>
          <a:p>
            <a:r>
              <a:rPr lang="en-US" dirty="0"/>
              <a:t>Procesador</a:t>
            </a:r>
          </a:p>
        </p:txBody>
      </p:sp>
      <p:sp>
        <p:nvSpPr>
          <p:cNvPr id="7" name="Marcador de contenido 6"/>
          <p:cNvSpPr>
            <a:spLocks noGrp="1"/>
          </p:cNvSpPr>
          <p:nvPr>
            <p:ph idx="13"/>
          </p:nvPr>
        </p:nvSpPr>
        <p:spPr>
          <a:xfrm>
            <a:off x="2559989" y="2332037"/>
            <a:ext cx="14120884" cy="1299990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s-ES" sz="3600" dirty="0"/>
              <a:t>La unidad central de proceso (CPU, central processing unit) se considera el cerebro de la PC. A veces, se la denomina “procesador”. </a:t>
            </a:r>
          </a:p>
          <a:p>
            <a:pPr algn="just"/>
            <a:endParaRPr lang="es-ES" dirty="0"/>
          </a:p>
          <a:p>
            <a:pPr algn="just"/>
            <a:endParaRPr lang="en-US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1B64BF7E-88A8-44AC-9894-E04545F8E6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4509" y="4114797"/>
            <a:ext cx="11776364" cy="8587204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5681F2C1-959B-4B4C-875C-4091C502FE0D}"/>
              </a:ext>
            </a:extLst>
          </p:cNvPr>
          <p:cNvSpPr txBox="1"/>
          <p:nvPr/>
        </p:nvSpPr>
        <p:spPr>
          <a:xfrm>
            <a:off x="661086" y="12759380"/>
            <a:ext cx="12196118" cy="553998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pt-BR" dirty="0"/>
              <a:t>Material Elaborado Docente Boris Astorga. 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89887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contenido 6"/>
          <p:cNvSpPr>
            <a:spLocks noGrp="1"/>
          </p:cNvSpPr>
          <p:nvPr>
            <p:ph idx="13"/>
          </p:nvPr>
        </p:nvSpPr>
        <p:spPr>
          <a:xfrm>
            <a:off x="2199771" y="1774163"/>
            <a:ext cx="19308272" cy="3861535"/>
          </a:xfrm>
        </p:spPr>
        <p:txBody>
          <a:bodyPr>
            <a:noAutofit/>
          </a:bodyPr>
          <a:lstStyle/>
          <a:p>
            <a:pPr algn="just"/>
            <a:endParaRPr lang="es-ES" sz="3600" dirty="0"/>
          </a:p>
          <a:p>
            <a:pPr marL="0" indent="0" algn="just">
              <a:buNone/>
            </a:pPr>
            <a:r>
              <a:rPr lang="es-ES" sz="3600" dirty="0"/>
              <a:t>La mayoría de los cálculos se realizan en la CPU. </a:t>
            </a:r>
          </a:p>
          <a:p>
            <a:pPr marL="0" indent="0" algn="just">
              <a:buNone/>
            </a:pPr>
            <a:r>
              <a:rPr lang="es-ES" sz="3600" dirty="0"/>
              <a:t>Con respecto a la capacidad de cómputo, la CPU es el elemento más importante de un sistema de computación.</a:t>
            </a:r>
          </a:p>
          <a:p>
            <a:pPr algn="just"/>
            <a:endParaRPr lang="en-US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852D251E-9F3B-4B3A-9385-E5A66A7AE8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8388" y="4415765"/>
            <a:ext cx="14536204" cy="8081035"/>
          </a:xfrm>
          <a:prstGeom prst="rect">
            <a:avLst/>
          </a:prstGeom>
        </p:spPr>
      </p:pic>
      <p:sp>
        <p:nvSpPr>
          <p:cNvPr id="5" name="Título 5">
            <a:extLst>
              <a:ext uri="{FF2B5EF4-FFF2-40B4-BE49-F238E27FC236}">
                <a16:creationId xmlns:a16="http://schemas.microsoft.com/office/drawing/2014/main" id="{8E203F67-9150-4542-A4B5-CFFAE3F73EF2}"/>
              </a:ext>
            </a:extLst>
          </p:cNvPr>
          <p:cNvSpPr txBox="1">
            <a:spLocks/>
          </p:cNvSpPr>
          <p:nvPr/>
        </p:nvSpPr>
        <p:spPr>
          <a:xfrm>
            <a:off x="2199771" y="784752"/>
            <a:ext cx="4899546" cy="1299990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tIns="91439" bIns="91439" anchor="ctr">
            <a:normAutofit fontScale="90000"/>
          </a:bodyPr>
          <a:lstStyle>
            <a:lvl1pPr marL="0" marR="0" indent="0" algn="l" defTabSz="18288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1" i="0" u="none" strike="noStrike" cap="none" spc="-300" baseline="0">
                <a:ln>
                  <a:noFill/>
                </a:ln>
                <a:solidFill>
                  <a:srgbClr val="535353"/>
                </a:solidFill>
                <a:uFillTx/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0" marR="0" indent="0" algn="l" defTabSz="18288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0" i="0" u="none" strike="noStrike" cap="none" spc="-300" baseline="0">
                <a:ln>
                  <a:noFill/>
                </a:ln>
                <a:solidFill>
                  <a:srgbClr val="535353"/>
                </a:solidFill>
                <a:uFillTx/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0" marR="0" indent="0" algn="l" defTabSz="18288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0" i="0" u="none" strike="noStrike" cap="none" spc="-300" baseline="0">
                <a:ln>
                  <a:noFill/>
                </a:ln>
                <a:solidFill>
                  <a:srgbClr val="535353"/>
                </a:solidFill>
                <a:uFillTx/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0" marR="0" indent="0" algn="l" defTabSz="18288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0" i="0" u="none" strike="noStrike" cap="none" spc="-300" baseline="0">
                <a:ln>
                  <a:noFill/>
                </a:ln>
                <a:solidFill>
                  <a:srgbClr val="535353"/>
                </a:solidFill>
                <a:uFillTx/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0" marR="0" indent="0" algn="l" defTabSz="18288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0" i="0" u="none" strike="noStrike" cap="none" spc="-300" baseline="0">
                <a:ln>
                  <a:noFill/>
                </a:ln>
                <a:solidFill>
                  <a:srgbClr val="535353"/>
                </a:solidFill>
                <a:uFillTx/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0" marR="0" indent="0" algn="l" defTabSz="18288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0" i="0" u="none" strike="noStrike" cap="none" spc="-300" baseline="0">
                <a:ln>
                  <a:noFill/>
                </a:ln>
                <a:solidFill>
                  <a:srgbClr val="535353"/>
                </a:solidFill>
                <a:uFillTx/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0" marR="0" indent="0" algn="l" defTabSz="18288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0" i="0" u="none" strike="noStrike" cap="none" spc="-300" baseline="0">
                <a:ln>
                  <a:noFill/>
                </a:ln>
                <a:solidFill>
                  <a:srgbClr val="535353"/>
                </a:solidFill>
                <a:uFillTx/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0" marR="0" indent="0" algn="l" defTabSz="18288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0" i="0" u="none" strike="noStrike" cap="none" spc="-300" baseline="0">
                <a:ln>
                  <a:noFill/>
                </a:ln>
                <a:solidFill>
                  <a:srgbClr val="535353"/>
                </a:solidFill>
                <a:uFillTx/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0" marR="0" indent="0" algn="l" defTabSz="18288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0" i="0" u="none" strike="noStrike" cap="none" spc="-300" baseline="0">
                <a:ln>
                  <a:noFill/>
                </a:ln>
                <a:solidFill>
                  <a:srgbClr val="535353"/>
                </a:solidFill>
                <a:uFillTx/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hangingPunct="1"/>
            <a:r>
              <a:rPr lang="en-US" dirty="0"/>
              <a:t>Procesador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DE8F31FD-F198-46D5-8CF5-B4503CACC466}"/>
              </a:ext>
            </a:extLst>
          </p:cNvPr>
          <p:cNvSpPr txBox="1"/>
          <p:nvPr/>
        </p:nvSpPr>
        <p:spPr>
          <a:xfrm>
            <a:off x="661086" y="12759380"/>
            <a:ext cx="12196118" cy="553998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pt-BR" dirty="0"/>
              <a:t>Material Elaborado Docente Boris Astorga. 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4070498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contenido 6"/>
          <p:cNvSpPr>
            <a:spLocks noGrp="1"/>
          </p:cNvSpPr>
          <p:nvPr>
            <p:ph idx="13"/>
          </p:nvPr>
        </p:nvSpPr>
        <p:spPr>
          <a:xfrm>
            <a:off x="3634855" y="655047"/>
            <a:ext cx="16557674" cy="9051926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endParaRPr lang="es-ES" dirty="0"/>
          </a:p>
          <a:p>
            <a:pPr marL="0" indent="0" algn="just">
              <a:buNone/>
            </a:pPr>
            <a:endParaRPr lang="en-US" dirty="0"/>
          </a:p>
        </p:txBody>
      </p:sp>
      <p:sp>
        <p:nvSpPr>
          <p:cNvPr id="8" name="Título 5">
            <a:extLst>
              <a:ext uri="{FF2B5EF4-FFF2-40B4-BE49-F238E27FC236}">
                <a16:creationId xmlns:a16="http://schemas.microsoft.com/office/drawing/2014/main" id="{797ADCB8-07B3-4ED3-8B22-78811889155C}"/>
              </a:ext>
            </a:extLst>
          </p:cNvPr>
          <p:cNvSpPr txBox="1">
            <a:spLocks/>
          </p:cNvSpPr>
          <p:nvPr/>
        </p:nvSpPr>
        <p:spPr>
          <a:xfrm>
            <a:off x="2199771" y="784752"/>
            <a:ext cx="4899546" cy="1299990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tIns="91439" bIns="91439" anchor="ctr">
            <a:normAutofit fontScale="90000"/>
          </a:bodyPr>
          <a:lstStyle>
            <a:lvl1pPr marL="0" marR="0" indent="0" algn="l" defTabSz="18288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1" i="0" u="none" strike="noStrike" cap="none" spc="-300" baseline="0">
                <a:ln>
                  <a:noFill/>
                </a:ln>
                <a:solidFill>
                  <a:srgbClr val="535353"/>
                </a:solidFill>
                <a:uFillTx/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0" marR="0" indent="0" algn="l" defTabSz="18288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0" i="0" u="none" strike="noStrike" cap="none" spc="-300" baseline="0">
                <a:ln>
                  <a:noFill/>
                </a:ln>
                <a:solidFill>
                  <a:srgbClr val="535353"/>
                </a:solidFill>
                <a:uFillTx/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0" marR="0" indent="0" algn="l" defTabSz="18288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0" i="0" u="none" strike="noStrike" cap="none" spc="-300" baseline="0">
                <a:ln>
                  <a:noFill/>
                </a:ln>
                <a:solidFill>
                  <a:srgbClr val="535353"/>
                </a:solidFill>
                <a:uFillTx/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0" marR="0" indent="0" algn="l" defTabSz="18288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0" i="0" u="none" strike="noStrike" cap="none" spc="-300" baseline="0">
                <a:ln>
                  <a:noFill/>
                </a:ln>
                <a:solidFill>
                  <a:srgbClr val="535353"/>
                </a:solidFill>
                <a:uFillTx/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0" marR="0" indent="0" algn="l" defTabSz="18288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0" i="0" u="none" strike="noStrike" cap="none" spc="-300" baseline="0">
                <a:ln>
                  <a:noFill/>
                </a:ln>
                <a:solidFill>
                  <a:srgbClr val="535353"/>
                </a:solidFill>
                <a:uFillTx/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0" marR="0" indent="0" algn="l" defTabSz="18288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0" i="0" u="none" strike="noStrike" cap="none" spc="-300" baseline="0">
                <a:ln>
                  <a:noFill/>
                </a:ln>
                <a:solidFill>
                  <a:srgbClr val="535353"/>
                </a:solidFill>
                <a:uFillTx/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0" marR="0" indent="0" algn="l" defTabSz="18288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0" i="0" u="none" strike="noStrike" cap="none" spc="-300" baseline="0">
                <a:ln>
                  <a:noFill/>
                </a:ln>
                <a:solidFill>
                  <a:srgbClr val="535353"/>
                </a:solidFill>
                <a:uFillTx/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0" marR="0" indent="0" algn="l" defTabSz="18288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0" i="0" u="none" strike="noStrike" cap="none" spc="-300" baseline="0">
                <a:ln>
                  <a:noFill/>
                </a:ln>
                <a:solidFill>
                  <a:srgbClr val="535353"/>
                </a:solidFill>
                <a:uFillTx/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0" marR="0" indent="0" algn="l" defTabSz="18288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0" i="0" u="none" strike="noStrike" cap="none" spc="-300" baseline="0">
                <a:ln>
                  <a:noFill/>
                </a:ln>
                <a:solidFill>
                  <a:srgbClr val="535353"/>
                </a:solidFill>
                <a:uFillTx/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hangingPunct="1"/>
            <a:r>
              <a:rPr lang="en-US" dirty="0"/>
              <a:t>Procesador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44816A0F-30E1-41A2-A079-CB41C3710E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471" y="3036627"/>
            <a:ext cx="13673559" cy="5255775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F16A0849-5B35-4C58-A4F9-71D543D2B3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9544" y="8051485"/>
            <a:ext cx="13215486" cy="3439391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3D2E6D56-A62A-4327-978B-7E4748ACF0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13692" y="8290267"/>
            <a:ext cx="5732034" cy="3026040"/>
          </a:xfrm>
          <a:prstGeom prst="rect">
            <a:avLst/>
          </a:prstGeom>
        </p:spPr>
      </p:pic>
      <p:graphicFrame>
        <p:nvGraphicFramePr>
          <p:cNvPr id="14" name="Tabla 13">
            <a:extLst>
              <a:ext uri="{FF2B5EF4-FFF2-40B4-BE49-F238E27FC236}">
                <a16:creationId xmlns:a16="http://schemas.microsoft.com/office/drawing/2014/main" id="{16D773EF-06C6-43EC-8EE6-02E77C1BFB84}"/>
              </a:ext>
            </a:extLst>
          </p:cNvPr>
          <p:cNvGraphicFramePr>
            <a:graphicFrameLocks noGrp="1"/>
          </p:cNvGraphicFramePr>
          <p:nvPr/>
        </p:nvGraphicFramePr>
        <p:xfrm>
          <a:off x="3602182" y="2826327"/>
          <a:ext cx="7703127" cy="9171709"/>
        </p:xfrm>
        <a:graphic>
          <a:graphicData uri="http://schemas.openxmlformats.org/drawingml/2006/table">
            <a:tbl>
              <a:tblPr/>
              <a:tblGrid>
                <a:gridCol w="7703127">
                  <a:extLst>
                    <a:ext uri="{9D8B030D-6E8A-4147-A177-3AD203B41FA5}">
                      <a16:colId xmlns:a16="http://schemas.microsoft.com/office/drawing/2014/main" val="3790741397"/>
                    </a:ext>
                  </a:extLst>
                </a:gridCol>
              </a:tblGrid>
              <a:tr h="9171709">
                <a:tc>
                  <a:txBody>
                    <a:bodyPr/>
                    <a:lstStyle/>
                    <a:p>
                      <a:endParaRPr lang="es-CL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92603066"/>
                  </a:ext>
                </a:extLst>
              </a:tr>
            </a:tbl>
          </a:graphicData>
        </a:graphic>
      </p:graphicFrame>
      <p:graphicFrame>
        <p:nvGraphicFramePr>
          <p:cNvPr id="15" name="Tabla 14">
            <a:extLst>
              <a:ext uri="{FF2B5EF4-FFF2-40B4-BE49-F238E27FC236}">
                <a16:creationId xmlns:a16="http://schemas.microsoft.com/office/drawing/2014/main" id="{28CB6048-314D-4721-841D-174E189FE059}"/>
              </a:ext>
            </a:extLst>
          </p:cNvPr>
          <p:cNvGraphicFramePr>
            <a:graphicFrameLocks noGrp="1"/>
          </p:cNvGraphicFramePr>
          <p:nvPr/>
        </p:nvGraphicFramePr>
        <p:xfrm>
          <a:off x="11360727" y="2854036"/>
          <a:ext cx="7398328" cy="9116291"/>
        </p:xfrm>
        <a:graphic>
          <a:graphicData uri="http://schemas.openxmlformats.org/drawingml/2006/table">
            <a:tbl>
              <a:tblPr/>
              <a:tblGrid>
                <a:gridCol w="7398328">
                  <a:extLst>
                    <a:ext uri="{9D8B030D-6E8A-4147-A177-3AD203B41FA5}">
                      <a16:colId xmlns:a16="http://schemas.microsoft.com/office/drawing/2014/main" val="1172202935"/>
                    </a:ext>
                  </a:extLst>
                </a:gridCol>
              </a:tblGrid>
              <a:tr h="9116291">
                <a:tc>
                  <a:txBody>
                    <a:bodyPr/>
                    <a:lstStyle/>
                    <a:p>
                      <a:endParaRPr lang="es-CL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59382385"/>
                  </a:ext>
                </a:extLst>
              </a:tr>
            </a:tbl>
          </a:graphicData>
        </a:graphic>
      </p:graphicFrame>
      <p:sp>
        <p:nvSpPr>
          <p:cNvPr id="10" name="CuadroTexto 9">
            <a:extLst>
              <a:ext uri="{FF2B5EF4-FFF2-40B4-BE49-F238E27FC236}">
                <a16:creationId xmlns:a16="http://schemas.microsoft.com/office/drawing/2014/main" id="{9FB36E09-5EB2-454E-A370-F9D99B09996D}"/>
              </a:ext>
            </a:extLst>
          </p:cNvPr>
          <p:cNvSpPr txBox="1"/>
          <p:nvPr/>
        </p:nvSpPr>
        <p:spPr>
          <a:xfrm>
            <a:off x="661086" y="12759380"/>
            <a:ext cx="12196118" cy="553998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pt-BR" dirty="0"/>
              <a:t>Material Elaborado Docente Boris Astorga. 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762921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contenido 6"/>
          <p:cNvSpPr>
            <a:spLocks noGrp="1"/>
          </p:cNvSpPr>
          <p:nvPr>
            <p:ph idx="13"/>
          </p:nvPr>
        </p:nvSpPr>
        <p:spPr>
          <a:xfrm>
            <a:off x="3375549" y="2451103"/>
            <a:ext cx="19096524" cy="3209781"/>
          </a:xfrm>
        </p:spPr>
        <p:txBody>
          <a:bodyPr>
            <a:noAutofit/>
          </a:bodyPr>
          <a:lstStyle/>
          <a:p>
            <a:pPr algn="just">
              <a:buClrTx/>
            </a:pPr>
            <a:r>
              <a:rPr lang="es-ES" sz="3600" dirty="0">
                <a:solidFill>
                  <a:schemeClr val="tx1"/>
                </a:solidFill>
              </a:rPr>
              <a:t>Las CPU tienen distintos factores de forma, y cada estilo requiere una ranura o socket en función de  cada motherboard. </a:t>
            </a:r>
          </a:p>
          <a:p>
            <a:pPr algn="just"/>
            <a:endParaRPr lang="es-ES" sz="3600" dirty="0">
              <a:solidFill>
                <a:schemeClr val="tx1"/>
              </a:solidFill>
            </a:endParaRPr>
          </a:p>
          <a:p>
            <a:pPr algn="just">
              <a:buClrTx/>
            </a:pPr>
            <a:r>
              <a:rPr lang="es-ES" sz="3600" dirty="0">
                <a:solidFill>
                  <a:schemeClr val="tx1"/>
                </a:solidFill>
              </a:rPr>
              <a:t>Entre los fabricantes de CPU más conocidos se incluyen Intel y AMD.</a:t>
            </a:r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8" name="Título 5">
            <a:extLst>
              <a:ext uri="{FF2B5EF4-FFF2-40B4-BE49-F238E27FC236}">
                <a16:creationId xmlns:a16="http://schemas.microsoft.com/office/drawing/2014/main" id="{A60A456A-1712-4C1F-AAB7-1552F6EC5805}"/>
              </a:ext>
            </a:extLst>
          </p:cNvPr>
          <p:cNvSpPr txBox="1">
            <a:spLocks/>
          </p:cNvSpPr>
          <p:nvPr/>
        </p:nvSpPr>
        <p:spPr>
          <a:xfrm>
            <a:off x="1839553" y="956733"/>
            <a:ext cx="4899546" cy="1299990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tIns="91439" bIns="91439" anchor="ctr">
            <a:normAutofit fontScale="90000"/>
          </a:bodyPr>
          <a:lstStyle>
            <a:lvl1pPr marL="0" marR="0" indent="0" algn="l" defTabSz="18288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1" i="0" u="none" strike="noStrike" cap="none" spc="-300" baseline="0">
                <a:ln>
                  <a:noFill/>
                </a:ln>
                <a:solidFill>
                  <a:srgbClr val="535353"/>
                </a:solidFill>
                <a:uFillTx/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0" marR="0" indent="0" algn="l" defTabSz="18288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0" i="0" u="none" strike="noStrike" cap="none" spc="-300" baseline="0">
                <a:ln>
                  <a:noFill/>
                </a:ln>
                <a:solidFill>
                  <a:srgbClr val="535353"/>
                </a:solidFill>
                <a:uFillTx/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0" marR="0" indent="0" algn="l" defTabSz="18288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0" i="0" u="none" strike="noStrike" cap="none" spc="-300" baseline="0">
                <a:ln>
                  <a:noFill/>
                </a:ln>
                <a:solidFill>
                  <a:srgbClr val="535353"/>
                </a:solidFill>
                <a:uFillTx/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0" marR="0" indent="0" algn="l" defTabSz="18288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0" i="0" u="none" strike="noStrike" cap="none" spc="-300" baseline="0">
                <a:ln>
                  <a:noFill/>
                </a:ln>
                <a:solidFill>
                  <a:srgbClr val="535353"/>
                </a:solidFill>
                <a:uFillTx/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0" marR="0" indent="0" algn="l" defTabSz="18288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0" i="0" u="none" strike="noStrike" cap="none" spc="-300" baseline="0">
                <a:ln>
                  <a:noFill/>
                </a:ln>
                <a:solidFill>
                  <a:srgbClr val="535353"/>
                </a:solidFill>
                <a:uFillTx/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0" marR="0" indent="0" algn="l" defTabSz="18288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0" i="0" u="none" strike="noStrike" cap="none" spc="-300" baseline="0">
                <a:ln>
                  <a:noFill/>
                </a:ln>
                <a:solidFill>
                  <a:srgbClr val="535353"/>
                </a:solidFill>
                <a:uFillTx/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0" marR="0" indent="0" algn="l" defTabSz="18288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0" i="0" u="none" strike="noStrike" cap="none" spc="-300" baseline="0">
                <a:ln>
                  <a:noFill/>
                </a:ln>
                <a:solidFill>
                  <a:srgbClr val="535353"/>
                </a:solidFill>
                <a:uFillTx/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0" marR="0" indent="0" algn="l" defTabSz="18288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0" i="0" u="none" strike="noStrike" cap="none" spc="-300" baseline="0">
                <a:ln>
                  <a:noFill/>
                </a:ln>
                <a:solidFill>
                  <a:srgbClr val="535353"/>
                </a:solidFill>
                <a:uFillTx/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0" marR="0" indent="0" algn="l" defTabSz="18288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0" i="0" u="none" strike="noStrike" cap="none" spc="-300" baseline="0">
                <a:ln>
                  <a:noFill/>
                </a:ln>
                <a:solidFill>
                  <a:srgbClr val="535353"/>
                </a:solidFill>
                <a:uFillTx/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hangingPunct="1"/>
            <a:r>
              <a:rPr lang="en-US" dirty="0"/>
              <a:t>Procesador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E92DF4B8-8021-452D-93A3-0C7B12209F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9411" y="7021516"/>
            <a:ext cx="1765177" cy="2067201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032C2DD6-2209-434F-8474-33381E2052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5235" y="5432280"/>
            <a:ext cx="14905029" cy="5346556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9D555C24-01F8-4CCE-97BD-9CF7C8DEFE85}"/>
              </a:ext>
            </a:extLst>
          </p:cNvPr>
          <p:cNvSpPr txBox="1"/>
          <p:nvPr/>
        </p:nvSpPr>
        <p:spPr>
          <a:xfrm>
            <a:off x="661086" y="12759380"/>
            <a:ext cx="12196118" cy="553998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pt-BR" dirty="0"/>
              <a:t>Material Elaborado Docente Boris Astorga. 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2968129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232218" y="413367"/>
            <a:ext cx="12192000" cy="2286000"/>
          </a:xfrm>
        </p:spPr>
        <p:txBody>
          <a:bodyPr>
            <a:normAutofit/>
          </a:bodyPr>
          <a:lstStyle/>
          <a:p>
            <a:r>
              <a:rPr lang="es-CL" sz="6000" dirty="0"/>
              <a:t>Componentes de un Microprocesador</a:t>
            </a:r>
            <a:endParaRPr lang="en-US" sz="600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>
          <a:xfrm>
            <a:off x="127203202" y="51988134"/>
            <a:ext cx="385042" cy="646329"/>
          </a:xfrm>
        </p:spPr>
        <p:txBody>
          <a:bodyPr/>
          <a:lstStyle/>
          <a:p>
            <a:pPr defTabSz="914400">
              <a:defRPr/>
            </a:pPr>
            <a:fld id="{9DC25825-B1DE-1B44-BAFE-9EA3DBC1CEEA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 defTabSz="914400">
                <a:defRPr/>
              </a:pPr>
              <a:t>9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contenido 4"/>
          <p:cNvSpPr>
            <a:spLocks noGrp="1"/>
          </p:cNvSpPr>
          <p:nvPr>
            <p:ph idx="13"/>
          </p:nvPr>
        </p:nvSpPr>
        <p:spPr>
          <a:xfrm>
            <a:off x="3042312" y="2699367"/>
            <a:ext cx="8080376" cy="9051926"/>
          </a:xfrm>
        </p:spPr>
        <p:txBody>
          <a:bodyPr/>
          <a:lstStyle/>
          <a:p>
            <a:pPr marL="0" indent="0">
              <a:buNone/>
            </a:pPr>
            <a:r>
              <a:rPr lang="es-ES" b="1" dirty="0"/>
              <a:t>Núcleo</a:t>
            </a:r>
          </a:p>
          <a:p>
            <a:pPr marL="0" indent="0">
              <a:buNone/>
            </a:pPr>
            <a:r>
              <a:rPr lang="es-ES" dirty="0"/>
              <a:t>Es un bloque localizado dentro del procesador que se encarga de ejecutar las instrucciones</a:t>
            </a:r>
          </a:p>
          <a:p>
            <a:endParaRPr lang="en-US" dirty="0"/>
          </a:p>
        </p:txBody>
      </p:sp>
      <p:sp>
        <p:nvSpPr>
          <p:cNvPr id="6" name="Marcador de contenido 5"/>
          <p:cNvSpPr>
            <a:spLocks noGrp="1"/>
          </p:cNvSpPr>
          <p:nvPr>
            <p:ph idx="14"/>
          </p:nvPr>
        </p:nvSpPr>
        <p:spPr>
          <a:xfrm>
            <a:off x="12492679" y="2441411"/>
            <a:ext cx="8744998" cy="9051926"/>
          </a:xfrm>
        </p:spPr>
        <p:txBody>
          <a:bodyPr/>
          <a:lstStyle/>
          <a:p>
            <a:pPr marL="0" indent="0">
              <a:buNone/>
            </a:pP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Cache</a:t>
            </a:r>
          </a:p>
          <a:p>
            <a:pPr marL="0" indent="0">
              <a:buNone/>
            </a:pPr>
            <a:r>
              <a:rPr lang="es-ES" dirty="0"/>
              <a:t>Es una pequeña memoria incluida en el procesador que sirve para acceder más rápido a los datos que más se usan</a:t>
            </a:r>
          </a:p>
          <a:p>
            <a:endParaRPr lang="en-US" dirty="0"/>
          </a:p>
        </p:txBody>
      </p:sp>
      <p:pic>
        <p:nvPicPr>
          <p:cNvPr id="4098" name="Picture 2" descr="Procesador, ¿Qué es, cómo funciona y cuál comprar?">
            <a:extLst>
              <a:ext uri="{FF2B5EF4-FFF2-40B4-BE49-F238E27FC236}">
                <a16:creationId xmlns:a16="http://schemas.microsoft.com/office/drawing/2014/main" id="{C5FF971E-C281-4A02-9DAE-6176093112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9754" y="7938331"/>
            <a:ext cx="6837100" cy="3555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Error masivo en procesadores: qué es y por qué te importa | Tecnología -  ComputerHoy.com">
            <a:extLst>
              <a:ext uri="{FF2B5EF4-FFF2-40B4-BE49-F238E27FC236}">
                <a16:creationId xmlns:a16="http://schemas.microsoft.com/office/drawing/2014/main" id="{9F9E0ACF-2758-4263-B709-31DCE7905B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93242" y="7938331"/>
            <a:ext cx="7212930" cy="3555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AFFB9718-64E9-4ED8-8C18-CB4747C28B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1762" y="6967374"/>
            <a:ext cx="1601651" cy="566738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C058760B-4411-42AE-932F-82C68CDC6DE6}"/>
              </a:ext>
            </a:extLst>
          </p:cNvPr>
          <p:cNvSpPr txBox="1"/>
          <p:nvPr/>
        </p:nvSpPr>
        <p:spPr>
          <a:xfrm>
            <a:off x="661086" y="12759380"/>
            <a:ext cx="12196118" cy="553998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pt-BR" dirty="0"/>
              <a:t>Material Elaborado Docente Boris Astorga. 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128754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 de Office">
  <a:themeElements>
    <a:clrScheme name="Tema de Office">
      <a:dk1>
        <a:srgbClr val="535353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Tema de Office">
      <a:majorFont>
        <a:latin typeface="Open Sans"/>
        <a:ea typeface="Open Sans"/>
        <a:cs typeface="Open Sans"/>
      </a:majorFont>
      <a:minorFont>
        <a:latin typeface="Open Sans"/>
        <a:ea typeface="Open Sans"/>
        <a:cs typeface="Open Sans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>
            <a:lumOff val="-12941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63500" tIns="63500" rIns="63500" bIns="63500" numCol="1" spcCol="38100" rtlCol="0" anchor="ctr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000" b="1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Open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25400" cap="flat">
          <a:noFill/>
          <a:miter lim="400000"/>
        </a:ln>
        <a:effectLst/>
        <a:sp3d/>
      </a:spPr>
      <a:bodyPr rot="0" spcFirstLastPara="1" vertOverflow="overflow" horzOverflow="overflow" vert="horz" wrap="square" lIns="91439" tIns="91439" rIns="91439" bIns="91439" numCol="1" spcCol="38100" rtlCol="0" anchor="t">
        <a:spAutoFit/>
      </a:bodyPr>
      <a:lstStyle>
        <a:defPPr marL="0" marR="0" indent="0" algn="l" defTabSz="18288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-150" normalizeH="0" baseline="0">
            <a:ln>
              <a:noFill/>
            </a:ln>
            <a:solidFill>
              <a:srgbClr val="535353"/>
            </a:solidFill>
            <a:effectLst/>
            <a:uFillTx/>
            <a:latin typeface="Open Sans Light"/>
            <a:ea typeface="Open Sans Light"/>
            <a:cs typeface="Open Sans Light"/>
            <a:sym typeface="Open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Tema de Office">
  <a:themeElements>
    <a:clrScheme name="Tema de Offic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Tema de Office">
      <a:majorFont>
        <a:latin typeface="Open Sans"/>
        <a:ea typeface="Open Sans"/>
        <a:cs typeface="Open Sans"/>
      </a:majorFont>
      <a:minorFont>
        <a:latin typeface="Open Sans"/>
        <a:ea typeface="Open Sans"/>
        <a:cs typeface="Open Sans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>
            <a:lumOff val="-12941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63500" tIns="63500" rIns="63500" bIns="63500" numCol="1" spcCol="38100" rtlCol="0" anchor="ctr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000" b="1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Open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25400" cap="flat">
          <a:noFill/>
          <a:miter lim="400000"/>
        </a:ln>
        <a:effectLst/>
        <a:sp3d/>
      </a:spPr>
      <a:bodyPr rot="0" spcFirstLastPara="1" vertOverflow="overflow" horzOverflow="overflow" vert="horz" wrap="square" lIns="91439" tIns="91439" rIns="91439" bIns="91439" numCol="1" spcCol="38100" rtlCol="0" anchor="t">
        <a:spAutoFit/>
      </a:bodyPr>
      <a:lstStyle>
        <a:defPPr marL="0" marR="0" indent="0" algn="l" defTabSz="18288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-150" normalizeH="0" baseline="0">
            <a:ln>
              <a:noFill/>
            </a:ln>
            <a:solidFill>
              <a:srgbClr val="535353"/>
            </a:solidFill>
            <a:effectLst/>
            <a:uFillTx/>
            <a:latin typeface="Open Sans Light"/>
            <a:ea typeface="Open Sans Light"/>
            <a:cs typeface="Open Sans Light"/>
            <a:sym typeface="Open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DAF7D1D2CD705E4CBC66155DBE6FFD83" ma:contentTypeVersion="0" ma:contentTypeDescription="Crear nuevo documento." ma:contentTypeScope="" ma:versionID="b5482082bdab4f37c59708c6f904835c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3f6edc329ff236629c56e3b879b320d0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55A379D-26A7-4767-8B24-F1E49998E49D}">
  <ds:schemaRefs>
    <ds:schemaRef ds:uri="http://schemas.microsoft.com/office/2006/metadata/properties"/>
    <ds:schemaRef ds:uri="http://purl.org/dc/terms/"/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http://schemas.microsoft.com/office/infopath/2007/PartnerControls"/>
    <ds:schemaRef ds:uri="e5be64b4-ebda-4cec-b9df-8969e9e746b7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6963A65E-E95D-4135-95C3-2FE0B86CC7E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0A6363F-BA10-4979-88CD-464E069006BD}"/>
</file>

<file path=docProps/app.xml><?xml version="1.0" encoding="utf-8"?>
<Properties xmlns="http://schemas.openxmlformats.org/officeDocument/2006/extended-properties" xmlns:vt="http://schemas.openxmlformats.org/officeDocument/2006/docPropsVTypes">
  <TotalTime>1330</TotalTime>
  <Words>1704</Words>
  <Application>Microsoft Office PowerPoint</Application>
  <PresentationFormat>Personalizado</PresentationFormat>
  <Paragraphs>174</Paragraphs>
  <Slides>37</Slides>
  <Notes>3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37</vt:i4>
      </vt:variant>
    </vt:vector>
  </HeadingPairs>
  <TitlesOfParts>
    <vt:vector size="44" baseType="lpstr">
      <vt:lpstr>-apple-system</vt:lpstr>
      <vt:lpstr>Arial</vt:lpstr>
      <vt:lpstr>Calibri</vt:lpstr>
      <vt:lpstr>Open Sans</vt:lpstr>
      <vt:lpstr>Open Sans Light</vt:lpstr>
      <vt:lpstr>Times New Roman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Procesador</vt:lpstr>
      <vt:lpstr>Presentación de PowerPoint</vt:lpstr>
      <vt:lpstr>Presentación de PowerPoint</vt:lpstr>
      <vt:lpstr>Presentación de PowerPoint</vt:lpstr>
      <vt:lpstr>Componentes de un Microprocesador</vt:lpstr>
      <vt:lpstr>Presentación de PowerPoint</vt:lpstr>
      <vt:lpstr>Procesador –Puerto Norte - Memorias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Núcleos e hilos en un procesador:  ¿Qué son y en qué se diferencian? </vt:lpstr>
      <vt:lpstr>Hilos                                Núcleo</vt:lpstr>
      <vt:lpstr>Estructura de un procesador de cuatro nucleos</vt:lpstr>
      <vt:lpstr>Estructura de un procesador antiguo sin nanotechnologies</vt:lpstr>
      <vt:lpstr>Socket</vt:lpstr>
      <vt:lpstr>Los tipos de sockets son: </vt:lpstr>
      <vt:lpstr>Presentación de PowerPoint</vt:lpstr>
      <vt:lpstr>(PGA, pin grid array)</vt:lpstr>
      <vt:lpstr>(PGA, pin grid array)</vt:lpstr>
      <vt:lpstr>La matriz de contactos en rejilla​ o LGA</vt:lpstr>
      <vt:lpstr>La matriz de contactos en rejilla​ o LGA</vt:lpstr>
      <vt:lpstr>BGA matriz de rejilla de bolas</vt:lpstr>
      <vt:lpstr>BGA matriz de rejilla de bolas</vt:lpstr>
      <vt:lpstr>Socket Intel</vt:lpstr>
      <vt:lpstr>Socket AMD</vt:lpstr>
      <vt:lpstr>¿Qué significan los números y las letras en los procesadores de Intel? </vt:lpstr>
      <vt:lpstr>¿Qué significan los números y las letras en los procesadores de Intel? </vt:lpstr>
      <vt:lpstr>¿Qué significan los números y las letras en los procesadores de Intel? </vt:lpstr>
      <vt:lpstr>¿Qué significan los números y las letras en los procesadores de AMD? </vt:lpstr>
      <vt:lpstr>Ryzen 9: gama entusiasta (12 y 16 núcleos) Ryzen 7: gama alto rendimiento (8 núcleos) Ryzen 5: gama alta (6 o 4 núcleos) Ryzen 3: gama media (4 núcleos)</vt:lpstr>
      <vt:lpstr>Presentación de PowerPoint</vt:lpstr>
    </vt:vector>
  </TitlesOfParts>
  <Manager>Equipo Inacap</Manager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PROPUESTA ACADÉMICA  2020</dc:title>
  <dc:subject/>
  <dc:creator>Equipo Inacap</dc:creator>
  <cp:keywords/>
  <dc:description>Versión 11</dc:description>
  <cp:lastModifiedBy>Boris astorga</cp:lastModifiedBy>
  <cp:revision>124</cp:revision>
  <cp:lastPrinted>2019-11-20T17:18:35Z</cp:lastPrinted>
  <dcterms:modified xsi:type="dcterms:W3CDTF">2021-09-06T18:59:54Z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0x010100DAF7D1D2CD705E4CBC66155DBE6FFD83</vt:lpwstr>
  </property>
</Properties>
</file>